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Niels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u="sng" dirty="0"/>
          </a:p>
        </p:txBody>
      </p:sp>
      <p:sp>
        <p:nvSpPr>
          <p:cNvPr id="101" name="Google Shape;10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50000"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b="1" u="sng"/>
              <a:t>Law clinic: schaarse rechten</a:t>
            </a:r>
            <a:endParaRPr b="1" u="sng"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Laura Reijnaarts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Niels van Eck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Jeroen Stehouwer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Lieke Prinsen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FD8">
            <a:alpha val="49803"/>
          </a:srgbClr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u="sng"/>
              <a:t>Probleemstelling</a:t>
            </a:r>
            <a:endParaRPr b="1" u="sng"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Beperkte hoeveelheid grond</a:t>
            </a:r>
            <a:endParaRPr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Onwetendheid bestuursorganen</a:t>
            </a:r>
            <a:endParaRPr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Beperkt aantal subsidies</a:t>
            </a:r>
            <a:endParaRPr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Beperkte capaciteit van het net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E0B2">
            <a:alpha val="29803"/>
          </a:srgbClr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u="sng"/>
              <a:t>Schaarse rechten</a:t>
            </a:r>
            <a:endParaRPr b="1" u="sng"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i="1"/>
              <a:t>‘’Er is sprake van schaarse publieke rechten ‘als de som van de omvang van de aanvragen het aantal beschikbare publieke rechten overtreft’’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i="1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Omgaan met schaarse rechten: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Gelijkheidsbeginsel: het bieden van mededingingsruimte aan potentiële gegadigden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Transparantie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Openbaarheid 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Niet voor onbepaalde tijd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E0B2">
            <a:alpha val="29803"/>
          </a:srgbClr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u="sng"/>
              <a:t>Huidige situatie</a:t>
            </a:r>
            <a:endParaRPr b="1" u="sng"/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Potentiele schaarste bij: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Grond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Vergunningen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Subsidies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Netaansluitingen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Gebruikte verdelingsregimes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Grond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Vergunningen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Subsidies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Netaansluitingen 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E0B2">
            <a:alpha val="29803"/>
          </a:srgbClr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u="sng"/>
              <a:t>Welke mogelijkheden bestaan er binnen het huidige kader?</a:t>
            </a:r>
            <a:endParaRPr b="1" u="sng"/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Mogelijke verdelingsleutels</a:t>
            </a:r>
            <a:endParaRPr/>
          </a:p>
          <a:p>
            <a:pPr marL="685800" lvl="1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Volgorde van binnenkomst</a:t>
            </a:r>
            <a:endParaRPr/>
          </a:p>
          <a:p>
            <a:pPr marL="685800" lvl="1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Veiling</a:t>
            </a:r>
            <a:endParaRPr/>
          </a:p>
          <a:p>
            <a:pPr marL="685800" lvl="1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Loting</a:t>
            </a:r>
            <a:endParaRPr/>
          </a:p>
          <a:p>
            <a:pPr marL="68580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Vergelijkende toets aan de hand van kwalitatieve criteria 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E0B2">
            <a:alpha val="29803"/>
          </a:srgbClr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u="sng"/>
              <a:t>Aanbeveling</a:t>
            </a:r>
            <a:endParaRPr b="1" u="sng"/>
          </a:p>
        </p:txBody>
      </p:sp>
      <p:sp>
        <p:nvSpPr>
          <p:cNvPr id="12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Één instantie hanteert de vergelijkende toets met kwalitatieve criteria</a:t>
            </a:r>
            <a:endParaRPr/>
          </a:p>
          <a:p>
            <a:pPr marL="685800" lvl="1" indent="-228600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Provincie </a:t>
            </a:r>
            <a:endParaRPr/>
          </a:p>
          <a:p>
            <a:pPr marL="685800" lvl="1" indent="-228600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‘’De rest volgt met Molenaarsprincipe’’</a:t>
            </a:r>
            <a:endParaRPr/>
          </a:p>
          <a:p>
            <a:pPr marL="685800" lvl="1" indent="-228600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Positie van de gemeente?</a:t>
            </a:r>
            <a:endParaRPr sz="2220"/>
          </a:p>
          <a:p>
            <a:pPr marL="228600" lvl="0" indent="-22860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Samenwerking is van groot belang</a:t>
            </a:r>
            <a:endParaRPr/>
          </a:p>
          <a:p>
            <a:pPr marL="228600" lvl="0" indent="-22860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Een zo duurzaam mogelijke energietransitie</a:t>
            </a:r>
            <a:endParaRPr/>
          </a:p>
          <a:p>
            <a:pPr marL="228600" lvl="0" indent="-22860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Nader onderzoek door de Provincie en gemeentes is vereist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b="1"/>
              <a:t>Discussie</a:t>
            </a:r>
            <a:endParaRPr b="1"/>
          </a:p>
        </p:txBody>
      </p:sp>
      <p:sp>
        <p:nvSpPr>
          <p:cNvPr id="132" name="Google Shape;132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Breedbeeld</PresentationFormat>
  <Paragraphs>52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Law clinic: schaarse rechten</vt:lpstr>
      <vt:lpstr>Probleemstelling</vt:lpstr>
      <vt:lpstr>Schaarse rechten</vt:lpstr>
      <vt:lpstr>Huidige situatie</vt:lpstr>
      <vt:lpstr>Welke mogelijkheden bestaan er binnen het huidige kader?</vt:lpstr>
      <vt:lpstr>Aanbeveling</vt:lpstr>
      <vt:lpstr>Discussie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clinic: schaarse rechten</dc:title>
  <cp:lastModifiedBy>ewe wer</cp:lastModifiedBy>
  <cp:revision>1</cp:revision>
  <dcterms:modified xsi:type="dcterms:W3CDTF">2019-05-21T11:37:13Z</dcterms:modified>
</cp:coreProperties>
</file>