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  <p:sldMasterId id="2147483674" r:id="rId3"/>
  </p:sldMasterIdLst>
  <p:notesMasterIdLst>
    <p:notesMasterId r:id="rId31"/>
  </p:notesMasterIdLst>
  <p:sldIdLst>
    <p:sldId id="345" r:id="rId4"/>
    <p:sldId id="307" r:id="rId5"/>
    <p:sldId id="311" r:id="rId6"/>
    <p:sldId id="308" r:id="rId7"/>
    <p:sldId id="330" r:id="rId8"/>
    <p:sldId id="321" r:id="rId9"/>
    <p:sldId id="348" r:id="rId10"/>
    <p:sldId id="335" r:id="rId11"/>
    <p:sldId id="349" r:id="rId12"/>
    <p:sldId id="333" r:id="rId13"/>
    <p:sldId id="342" r:id="rId14"/>
    <p:sldId id="334" r:id="rId15"/>
    <p:sldId id="340" r:id="rId16"/>
    <p:sldId id="331" r:id="rId17"/>
    <p:sldId id="343" r:id="rId18"/>
    <p:sldId id="320" r:id="rId19"/>
    <p:sldId id="329" r:id="rId20"/>
    <p:sldId id="332" r:id="rId21"/>
    <p:sldId id="351" r:id="rId22"/>
    <p:sldId id="336" r:id="rId23"/>
    <p:sldId id="267" r:id="rId24"/>
    <p:sldId id="256" r:id="rId25"/>
    <p:sldId id="310" r:id="rId26"/>
    <p:sldId id="312" r:id="rId27"/>
    <p:sldId id="350" r:id="rId28"/>
    <p:sldId id="319" r:id="rId29"/>
    <p:sldId id="339" r:id="rId3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490" autoAdjust="0"/>
    <p:restoredTop sz="94617" autoAdjust="0"/>
  </p:normalViewPr>
  <p:slideViewPr>
    <p:cSldViewPr snapToGrid="0" snapToObjects="1">
      <p:cViewPr varScale="1">
        <p:scale>
          <a:sx n="65" d="100"/>
          <a:sy n="65" d="100"/>
        </p:scale>
        <p:origin x="-756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5F615-20A3-4531-929F-42DA6FA7273E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2CD92-99F8-4F3B-A353-277F20495827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2CD92-99F8-4F3B-A353-277F20495827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940988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1753600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xmlns="" id="{740F5260-DB9B-664C-972C-CE2BF5476D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xmlns="" id="{069A2480-306B-3440-A2B7-E9BE32D831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nl-NL">
                <a:solidFill>
                  <a:srgbClr val="000000"/>
                </a:solidFill>
                <a:latin typeface="Arial" panose="020B0604020202020204" pitchFamily="34" charset="0"/>
                <a:ea typeface="ヒラギノ角ゴ Pro W3" panose="020B0300000000000000" pitchFamily="34" charset="-128"/>
              </a:rPr>
              <a:t>e</a:t>
            </a:r>
          </a:p>
          <a:p>
            <a:endParaRPr lang="nl-NL" altLang="nl-NL">
              <a:solidFill>
                <a:srgbClr val="000000"/>
              </a:solidFill>
              <a:latin typeface="Arial" panose="020B0604020202020204" pitchFamily="34" charset="0"/>
              <a:ea typeface="ヒラギノ角ゴ Pro W3" panose="020B0300000000000000" pitchFamily="34" charset="-128"/>
            </a:endParaRPr>
          </a:p>
          <a:p>
            <a:pPr eaLnBrk="1" hangingPunct="1"/>
            <a:endParaRPr lang="nl-NL" altLang="nl-NL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5050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359DD49-2ACF-4044-9D0E-0F4A59260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33709722-3AF0-C146-BBED-B02C0B4F86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C8BE343F-E08A-1B42-A546-D9E641622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7678-5DC3-764A-8EA3-3646D13A7B71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D03CB68D-66A2-C341-B7B3-11E0F895A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EDCBF203-6539-E740-A292-0DD51C53D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F142-6AAA-0649-9197-ACDF5F9289E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982794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6C2939C-4496-054E-A5C3-96D78A28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FE3DB88A-F955-204A-9994-86151FEA4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8B86439E-F0FC-4A45-9315-07DC052D4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7678-5DC3-764A-8EA3-3646D13A7B71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F5EFEF16-F795-0E46-A144-08913F178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A333AF91-A8C2-5B4C-9C87-E597914A7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F142-6AAA-0649-9197-ACDF5F9289E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912662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xmlns="" id="{C0AFAAF6-42E5-AD4A-ABB7-F61E9314AC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D12A4D37-D225-F745-8BC1-AD21CA9B5E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B17A8150-E41D-3E43-BC32-67399C9FE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7678-5DC3-764A-8EA3-3646D13A7B71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A0A246BE-5440-3A44-A357-5816845D7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F672AB40-48EB-F045-8AA9-2F18964FB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F142-6AAA-0649-9197-ACDF5F9289E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468709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npuls_Lichtballon_RGB_groen-wit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7" name="Picture 6" descr="ENP_line_01_RGB_0600_Colour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3059" y="236600"/>
            <a:ext cx="2393469" cy="1155697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90033" y="3355084"/>
            <a:ext cx="5581369" cy="800093"/>
          </a:xfrm>
        </p:spPr>
        <p:txBody>
          <a:bodyPr>
            <a:normAutofit/>
          </a:bodyPr>
          <a:lstStyle>
            <a:lvl1pPr marL="0" indent="0">
              <a:buNone/>
              <a:defRPr sz="4800" b="1" i="0">
                <a:solidFill>
                  <a:srgbClr val="DF0073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nl-NL" dirty="0"/>
              <a:t>Titel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0034" y="4155178"/>
            <a:ext cx="5408084" cy="58015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 err="1"/>
              <a:t>Onderitel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690034" y="2077585"/>
            <a:ext cx="5408084" cy="423359"/>
          </a:xfrm>
        </p:spPr>
        <p:txBody>
          <a:bodyPr>
            <a:normAutofit/>
          </a:bodyPr>
          <a:lstStyle>
            <a:lvl1pPr marL="0" indent="0">
              <a:buNone/>
              <a:defRPr sz="1867">
                <a:solidFill>
                  <a:srgbClr val="635D63"/>
                </a:solidFill>
              </a:defRPr>
            </a:lvl1pPr>
          </a:lstStyle>
          <a:p>
            <a:pPr lvl="0"/>
            <a:r>
              <a:rPr lang="nl-NL" dirty="0"/>
              <a:t>00/00/00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690034" y="2501900"/>
            <a:ext cx="5408084" cy="6180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Auteur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3736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ircle"/>
          <p:cNvSpPr/>
          <p:nvPr/>
        </p:nvSpPr>
        <p:spPr>
          <a:xfrm>
            <a:off x="-617191" y="-1805918"/>
            <a:ext cx="3152429" cy="3152429"/>
          </a:xfrm>
          <a:prstGeom prst="ellipse">
            <a:avLst/>
          </a:prstGeom>
          <a:solidFill>
            <a:srgbClr val="CDDEEC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600">
                <a:solidFill>
                  <a:srgbClr val="7427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825499" y="423862"/>
            <a:ext cx="9144001" cy="1056730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DD256739-0AA0-F84F-B402-A41273B409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0911" y="577710"/>
            <a:ext cx="2098185" cy="30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794554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9D64BFD-4233-1042-B0BC-642EB571CA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A7674-D696-6A42-A1D0-FD64B238630B}" type="datetime1">
              <a:rPr lang="en-US"/>
              <a:pPr>
                <a:defRPr/>
              </a:pPr>
              <a:t>5/16/2019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BDE33BD-619E-7E4F-9359-14448A9F4B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personeelsbijeenkomst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AB2316-8933-354F-8CB6-394F66B490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60B8F-22FF-3545-A2FF-2BF1D86614D3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xmlns="" val="36020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720C178-2FD3-4D42-BB1C-0E47099433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5A8AD-405A-0242-8CA2-C8900D75D661}" type="datetime1">
              <a:rPr lang="en-US"/>
              <a:pPr>
                <a:defRPr/>
              </a:pPr>
              <a:t>5/16/2019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D94EFAE-DF8D-014D-9E11-1798C1AC9A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personeelsbijeenkomst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FAF74BF-8403-204F-80FD-5216539CC8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907E9-2217-D64A-A682-A2D5F0711E5E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xmlns="" val="3906232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4F97ED1-CE54-C948-8D1D-DB45C0FEA5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CB557-0EB6-AD42-A31B-52D2B8B23BB6}" type="datetime1">
              <a:rPr lang="en-US"/>
              <a:pPr>
                <a:defRPr/>
              </a:pPr>
              <a:t>5/16/2019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2AC81E4-8D5E-3E49-86F3-656A0E723F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personeelsbijeenkomst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448B1A8-7ACF-1247-AE0B-4FD164FE80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9093A-7304-4C46-8513-F8548E7C8B61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xmlns="" val="437815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209188D-451D-B24A-A0C1-DEAA3937EA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6FB1-D949-E54E-B694-90F17CC4E036}" type="datetime1">
              <a:rPr lang="en-US"/>
              <a:pPr>
                <a:defRPr/>
              </a:pPr>
              <a:t>5/16/2019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AE0C555-8247-A644-B084-B299EE7BD1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personeelsbijeenkomst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F413EAE-186E-4442-A089-CD666AFE47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0EDE9-8C80-FB40-B328-FEB237240CF9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xmlns="" val="1587759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FE03C455-A723-D548-B92F-48862A13BF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3A0A9-2483-5842-BBEF-3AA3DE8F36B9}" type="datetime1">
              <a:rPr lang="en-US"/>
              <a:pPr>
                <a:defRPr/>
              </a:pPr>
              <a:t>5/16/2019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97AA83D5-82DF-E040-9C4B-10F9BF6F97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personeelsbijeenkomst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46F7F9E3-A9D7-C340-9C88-9CD5BBE5C0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0B3CC-A91D-4347-8FE4-8C92E3BCFC92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xmlns="" val="3444896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40CCCEEB-BEFC-0F40-9B7A-B5594B4AB9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DD447-ACD2-F14E-8BF2-288FD1BAA270}" type="datetime1">
              <a:rPr lang="en-US"/>
              <a:pPr>
                <a:defRPr/>
              </a:pPr>
              <a:t>5/16/2019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311E1678-D5A8-9A41-AFFA-83CC6A4601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personeelsbijeenkomst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69510B1E-41C3-934F-94A7-CD5E856C8C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81729-2947-B147-B3F0-C44766CB9AD5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xmlns="" val="2854987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07DF224-CEA0-694F-A50E-547417019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E21CC9E4-B52B-A042-8038-C043F25F4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F9484608-BA58-1B41-8D06-420B4EC18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7678-5DC3-764A-8EA3-3646D13A7B71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702E8CE4-D16B-1C4A-8DFE-F49284B7A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7A17D0E-146D-D14F-AAFB-3E715BF28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F142-6AAA-0649-9197-ACDF5F9289E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7698381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DB8C4BE1-5AFD-C047-9643-9DB184199B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DDE71-D112-1048-93B1-AC62F78AFDE7}" type="datetime1">
              <a:rPr lang="en-US"/>
              <a:pPr>
                <a:defRPr/>
              </a:pPr>
              <a:t>5/16/2019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37B9D73A-58A6-A445-891A-25953E09C8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personeelsbijeenkomst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300E2E9F-4A09-7345-A9B2-C9C9A0DD6D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06FA8-940C-D64A-80C8-7D758D741C52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xmlns="" val="756315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BC550F1-960E-A749-9A4F-4D73B0BCAF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8AD15-7A08-F341-ACDA-729B5CAB4C26}" type="datetime1">
              <a:rPr lang="en-US"/>
              <a:pPr>
                <a:defRPr/>
              </a:pPr>
              <a:t>5/16/2019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0EA6144-FFD0-514E-BF76-026F8A0C50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personeelsbijeenkomst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42FA362-B10B-A142-AD52-D2EE0C87B3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6FD1B-651A-5440-843C-DA7B2C9DFF0A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xmlns="" val="739211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4BB4460-9CC8-8442-A7E9-4324D720AE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43159-46FD-C04B-B677-EAF5C7393DA0}" type="datetime1">
              <a:rPr lang="en-US"/>
              <a:pPr>
                <a:defRPr/>
              </a:pPr>
              <a:t>5/16/2019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BDD216A-1228-E447-84EE-F0293255A5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personeelsbijeenkomst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CB090F9-F650-6E41-8F0F-AF0F7FA935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30304-32E5-E240-9B5C-022979812C8F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xmlns="" val="3740106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7AC14BC-7842-5C4E-A60B-EE27021C2A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A5C31-41B8-DB44-B760-3A441DEC3790}" type="datetime1">
              <a:rPr lang="en-US"/>
              <a:pPr>
                <a:defRPr/>
              </a:pPr>
              <a:t>5/16/2019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38FA53B-B0D7-A64B-A57E-C5889E1112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personeelsbijeenkomst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D7B04AB-1015-584B-A45A-0655840B49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BB2CF-6A55-354D-BAC4-4AA03B9E1683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xmlns="" val="40568503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78E358F-B724-534B-89BF-2E243CD634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ED0C9-F9C1-1444-9861-4933141B6215}" type="datetime1">
              <a:rPr lang="en-US"/>
              <a:pPr>
                <a:defRPr/>
              </a:pPr>
              <a:t>5/16/2019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20CF2CB-BC38-4C44-9273-AD56C49550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personeelsbijeenkomst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445CBF4-A850-E947-970B-E28BF230EE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28EE7-394F-FA4E-BC05-00F36CF70BA6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xmlns="" val="3794232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F991B71-9F53-4422-AAA3-14D1478AD3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E8ED9772-61A1-42D9-B2B1-BD5B46D5AD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B6B25A20-2C12-4693-8D0B-377A53A8B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A1239-6475-47DD-A874-2C896753B880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9E57B05C-6EF8-4397-A96E-76B32590C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01329516-81AA-4E21-88B6-5F9D4C7DF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C11E-01E1-4EBA-A7FD-A2E082ADE4D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775213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AECD9A7-1409-4072-AC68-49C9EF737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282E66E8-66AF-4139-A051-F88955625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4A5A5533-B1FD-49E1-B310-E75042A34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A1239-6475-47DD-A874-2C896753B880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3250DA76-E7CB-4274-9E8A-161DD3B21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E6CDC26A-CAF0-4765-A11C-419A4DA18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C11E-01E1-4EBA-A7FD-A2E082ADE4D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8428004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7F4FBD2-B061-4AF6-A613-6F3D2FBBB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E38DF4D2-1E43-4F14-BB5B-3DB89D0C1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37A476AB-3894-47B8-B540-9FEC2B34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A1239-6475-47DD-A874-2C896753B880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9CAA39D2-7E68-4D83-9A3E-A1C6CE2C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73CB07B7-F1EE-4A2A-AE67-959956EA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C11E-01E1-4EBA-A7FD-A2E082ADE4D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7985990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BF12CEC-151C-4463-B43A-4B8677154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19EDBA5-0D8F-4BD0-92BF-5F66B30FCB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69A0222C-0E70-4AC3-99AE-4C70E0D24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CF8429D3-0B9B-4A65-848E-D5791CC45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A1239-6475-47DD-A874-2C896753B880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CC2DD204-4DF7-47BC-A099-EAB235E81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6B991B32-47D5-4A3E-8ACA-9347EB8F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C11E-01E1-4EBA-A7FD-A2E082ADE4D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2508237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CB97735-8DBE-493D-BD9E-9DA3E8596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90C3F74B-22DD-4433-9FEC-94003708D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07E92EDE-A521-4754-A010-8F92C20C95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B2B50136-52CA-478C-A6A3-7D98F5D02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xmlns="" id="{BA71200A-4AE7-4923-8E70-FFAF75BB4A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xmlns="" id="{07C8836B-0550-4286-83A0-9CEB99DE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A1239-6475-47DD-A874-2C896753B880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xmlns="" id="{09BA5C54-4DDA-4F38-817B-ACBE2CEFE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xmlns="" id="{CD138C36-8943-4451-A2F9-B588558EB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C11E-01E1-4EBA-A7FD-A2E082ADE4D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107558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67A720F-3155-A24D-8CD6-51051A6FE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24DE3A48-5ED5-9944-8615-82D272412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A4E77BF8-3DEB-4147-81C8-9AF91ABDA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7678-5DC3-764A-8EA3-3646D13A7B71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E21C63C9-6383-5143-84FA-111172D3D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D6D22270-D1C2-9E40-91AC-5D91D8F34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F142-6AAA-0649-9197-ACDF5F9289E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480882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5C64450-5559-4D34-BC32-6C15259DB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="" id="{1E64AAE2-CA3C-433C-93C0-9DCCB4012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A1239-6475-47DD-A874-2C896753B880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B3B69FE6-6CDB-4391-B029-AA552FEA9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E8F0F0C4-C3E8-4136-ABF3-ED3DD7953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C11E-01E1-4EBA-A7FD-A2E082ADE4D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612465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B186C344-3C2E-4778-AFDF-FDA93AC8F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A1239-6475-47DD-A874-2C896753B880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6DFE0AEA-ACC8-40B7-B552-BB1AB1BD4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F97FA896-1A58-4FFB-902A-4DA83BC8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C11E-01E1-4EBA-A7FD-A2E082ADE4D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40549018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3DDF4EF-9E8D-468B-9996-67BE4925B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ECB76E38-8029-498B-A90B-A6DBDCEF1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DCBE8A80-5E59-4262-9793-4465C4B4E9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7C804EF0-0D95-4E6C-AF06-9684DE480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A1239-6475-47DD-A874-2C896753B880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FA9F666E-3849-4FF7-9A02-221B736B5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F6DB1B26-48A7-4086-A2FE-711B41A8C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C11E-01E1-4EBA-A7FD-A2E082ADE4D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8698634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DAAF6B8-1C05-4E0F-8FCA-6F565B9AB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xmlns="" id="{D07C412D-405C-4AC9-8EB0-2EDD135300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9C596E64-D8F0-482D-AFDF-9A9E3747B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76E472C7-F818-4BA5-BF48-4886618E3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A1239-6475-47DD-A874-2C896753B880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3A2BA779-CA9C-45CB-9027-6601267F8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3F0C7C29-54D2-4BA2-BB5A-4340AC889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C11E-01E1-4EBA-A7FD-A2E082ADE4D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8096519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549A21C-D6A9-45D7-8A37-2886BBFA8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7EDC3B49-203D-4628-9C11-3CC3D4B4AC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BDDB7B04-5200-4427-B0A5-7CADF3791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A1239-6475-47DD-A874-2C896753B880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8D3BED7-DFEA-4D59-8D88-1934630C6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F2E80BD-93A0-4604-9A3E-AB319A3E0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C11E-01E1-4EBA-A7FD-A2E082ADE4D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7146210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xmlns="" id="{F0F9B70D-0DF7-4869-8087-B2CE2F5A1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D0250224-B342-4418-8E1B-FE1D382507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6681B681-51B3-45A9-98BC-C214616A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A1239-6475-47DD-A874-2C896753B880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F8307780-0FD5-4288-9E34-95C8456A0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05387675-4BE3-4321-BA22-F0E101B37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C11E-01E1-4EBA-A7FD-A2E082ADE4D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609231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43AB5F4-3935-7E42-B945-0805A9121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527FD880-6D59-5C40-B5A6-4182511A65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AC51DE47-A92D-BF48-8E56-A865B5B9FA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E9DE8914-5EA5-3B4C-AF5B-57E742B1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7678-5DC3-764A-8EA3-3646D13A7B71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798028CF-13DB-3C40-B52E-0279724D4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DCF88212-FF82-1C44-80CA-5BA1A0701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F142-6AAA-0649-9197-ACDF5F9289E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051486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C4CA271-1E52-384F-B888-8F2659D9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56881472-5038-8A4C-AD52-8EB2684CE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68E6C3BD-D6EE-604D-BF7A-D1667285E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85055B70-F2FF-5B46-BF96-EDB2B9E22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xmlns="" id="{9F6F0FE0-B620-2645-8712-5A3C3FD1CC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xmlns="" id="{A5968D07-8258-7E40-ABC6-E2D67BB87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7678-5DC3-764A-8EA3-3646D13A7B71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xmlns="" id="{454C0E11-ED65-8A40-B864-663DAB6A2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xmlns="" id="{C015D842-E687-F84C-8DC5-B61001BA3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F142-6AAA-0649-9197-ACDF5F9289E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744740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435BE71-34C2-A549-A04A-CA97DDED7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="" id="{95799FC3-5249-3C46-8967-2968947B9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7678-5DC3-764A-8EA3-3646D13A7B71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DC6DDC92-5C5A-D041-AFEF-A29771F4F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55FA4E5B-D3E5-8E40-85A3-85AB570E5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F142-6AAA-0649-9197-ACDF5F9289E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83973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570C53EE-9980-FF49-9437-360AE448C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7678-5DC3-764A-8EA3-3646D13A7B71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E9BA4666-2B6D-3045-AB1B-C970E0346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09735A67-72E0-1946-888E-601F1CBBC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F142-6AAA-0649-9197-ACDF5F9289E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688419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75AF592-020C-7D48-AE6A-7E381668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1962EB81-1D3B-A843-8C13-B3B92D324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5397385B-7793-3C40-AD1A-F691915E1C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A62926AC-BE39-F347-8A11-2BBC020C9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7678-5DC3-764A-8EA3-3646D13A7B71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F57D8640-D8C1-1341-9840-E0417F3B1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0DCBF5D9-ED26-364D-B52B-7758003C8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F142-6AAA-0649-9197-ACDF5F9289E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831264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399B4F3-3ADA-B343-9C1F-6FA0E3862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xmlns="" id="{02965DDE-9C0F-534D-B73B-E728363C4C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F4BE66BA-1E61-1B4C-87DC-FA49146C4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2E11C6E7-5BDC-7C46-9900-42B18EB3D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7678-5DC3-764A-8EA3-3646D13A7B71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A5E4AC5C-E1AF-3F42-B4A2-A715BBE07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46F2FB39-E931-F244-B396-33D130E6A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F142-6AAA-0649-9197-ACDF5F9289E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711015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xmlns="" id="{896DFB8F-A368-3B4E-B609-FDD814DD6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E68037AD-E9B1-354F-A01C-0F871F53B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F55223AF-757C-6D49-88F8-AC57ADF2D7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B7678-5DC3-764A-8EA3-3646D13A7B71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1F184A62-2D53-0E4F-9133-AD3CD3704D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FE126557-578E-A544-BA5A-AB2FD5B3D8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8F142-6AAA-0649-9197-ACDF5F9289E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802418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F8624339-8B05-DC44-AB81-F900CE440E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Titelstijl van model bewerken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9653D711-A2A5-C64F-BD2B-21A372DAD1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Klik om de tekststijl van het model te bewerken</a:t>
            </a:r>
          </a:p>
          <a:p>
            <a:pPr lvl="1"/>
            <a:r>
              <a:rPr lang="en-US" altLang="nl-NL"/>
              <a:t>Tweede niveau</a:t>
            </a:r>
          </a:p>
          <a:p>
            <a:pPr lvl="2"/>
            <a:r>
              <a:rPr lang="en-US" altLang="nl-NL"/>
              <a:t>Derde niveau</a:t>
            </a:r>
          </a:p>
          <a:p>
            <a:pPr lvl="3"/>
            <a:r>
              <a:rPr lang="en-US" altLang="nl-NL"/>
              <a:t>Vierde niveau</a:t>
            </a:r>
          </a:p>
          <a:p>
            <a:pPr lvl="4"/>
            <a:r>
              <a:rPr lang="en-US" altLang="nl-NL"/>
              <a:t>Vijfde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46287AC6-0DF7-9242-8D09-C1FDEA6D7BF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172200"/>
            <a:ext cx="1320800" cy="3048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47B70"/>
                </a:solidFill>
                <a:latin typeface="Arial" charset="0"/>
                <a:ea typeface="ヒラギノ角ゴ Pro W3" pitchFamily="28" charset="-128"/>
              </a:defRPr>
            </a:lvl1pPr>
          </a:lstStyle>
          <a:p>
            <a:pPr>
              <a:defRPr/>
            </a:pPr>
            <a:fld id="{4F7A7982-ED69-F34B-BB2D-3F913F70596C}" type="datetime1">
              <a:rPr lang="en-US"/>
              <a:pPr>
                <a:defRPr/>
              </a:pPr>
              <a:t>5/16/2019</a:t>
            </a:fld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6E6102C6-4533-B048-AB3F-BDBDBF44787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35200" y="6172200"/>
            <a:ext cx="3860800" cy="3048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47B70"/>
                </a:solidFill>
                <a:latin typeface="Arial" charset="0"/>
                <a:ea typeface="ヒラギノ角ゴ Pro W3" pitchFamily="28" charset="-128"/>
              </a:defRPr>
            </a:lvl1pPr>
          </a:lstStyle>
          <a:p>
            <a:pPr>
              <a:defRPr/>
            </a:pPr>
            <a:r>
              <a:rPr lang="en-US"/>
              <a:t>personeelsbijeenkomst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14730570-0792-F64E-AEBC-B5828041C80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24600"/>
            <a:ext cx="2540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ヒラギノ角ゴ Pro W3" pitchFamily="28" charset="-128"/>
              </a:defRPr>
            </a:lvl1pPr>
          </a:lstStyle>
          <a:p>
            <a:pPr>
              <a:defRPr/>
            </a:pPr>
            <a:fld id="{87DF478C-B246-F245-8C3F-4224D1C16595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xmlns="" val="893332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2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2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2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2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2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2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2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2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xmlns="" id="{B76CE36F-41BF-4C57-BA1F-0CAF8D827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04D7DAEC-3F3A-470C-BE91-6BBAC9623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7ECC5FD8-9EB5-4F40-8511-F96F533618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A1239-6475-47DD-A874-2C896753B880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73CF16BD-7052-4447-A41D-D980B8EE7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AB4D7618-5C74-4901-9DC1-C417F9C6E8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3C11E-01E1-4EBA-A7FD-A2E082ADE4D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108286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youtu.be/iP-7637OGEo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rgiewerkplaatsbrabant.nl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xmlns="" id="{D7DFC1CB-1655-7D41-B005-F4594ACA6E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0034" y="2344994"/>
            <a:ext cx="5581369" cy="800093"/>
          </a:xfrm>
        </p:spPr>
        <p:txBody>
          <a:bodyPr/>
          <a:lstStyle/>
          <a:p>
            <a:r>
              <a:rPr lang="nl-NL" dirty="0"/>
              <a:t>Energiecafé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48092" y="3228864"/>
            <a:ext cx="6138939" cy="1453281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Sociale</a:t>
            </a:r>
            <a:r>
              <a:rPr lang="en-US" dirty="0"/>
              <a:t> </a:t>
            </a:r>
            <a:r>
              <a:rPr lang="en-US" dirty="0" err="1"/>
              <a:t>Innovatie</a:t>
            </a:r>
            <a:r>
              <a:rPr lang="en-US" dirty="0"/>
              <a:t> in de </a:t>
            </a:r>
            <a:r>
              <a:rPr lang="en-US" dirty="0" err="1"/>
              <a:t>Energietransitie</a:t>
            </a:r>
            <a:endParaRPr lang="en-US" dirty="0"/>
          </a:p>
          <a:p>
            <a:endParaRPr lang="en-US" dirty="0"/>
          </a:p>
          <a:p>
            <a:r>
              <a:rPr lang="en-US" dirty="0"/>
              <a:t>17 </a:t>
            </a:r>
            <a:r>
              <a:rPr lang="en-US" dirty="0" err="1"/>
              <a:t>mei</a:t>
            </a:r>
            <a:r>
              <a:rPr lang="en-US" dirty="0"/>
              <a:t> 2019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xmlns="" id="{D7DFC1CB-1655-7D41-B005-F4594ACA6E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0034" y="5208020"/>
            <a:ext cx="9814513" cy="800093"/>
          </a:xfrm>
        </p:spPr>
        <p:txBody>
          <a:bodyPr>
            <a:normAutofit/>
          </a:bodyPr>
          <a:lstStyle/>
          <a:p>
            <a:r>
              <a:rPr lang="nl-NL" sz="3200" dirty="0"/>
              <a:t>Thema: Gedragsverandering</a:t>
            </a:r>
          </a:p>
        </p:txBody>
      </p:sp>
      <p:pic>
        <p:nvPicPr>
          <p:cNvPr id="6" name="Afbeelding 5" descr="Afbeelding met rood, teken, illustratie, verbandtrommel&#10;&#10;Automatisch gegenereerde beschrijvi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2172" y="365838"/>
            <a:ext cx="3431744" cy="80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1898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F9EB9F2-07E2-4D64-BBD8-BB5B217F1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80588" y="965199"/>
            <a:ext cx="6766078" cy="4927601"/>
          </a:xfrm>
        </p:spPr>
        <p:txBody>
          <a:bodyPr anchor="ctr">
            <a:normAutofit/>
          </a:bodyPr>
          <a:lstStyle/>
          <a:p>
            <a:pPr algn="l"/>
            <a:r>
              <a:rPr lang="nl-NL" sz="4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Energiegemeenschappen Het Groene Woud</a:t>
            </a:r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>
          <a:xfrm>
            <a:off x="1023257" y="965198"/>
            <a:ext cx="2707937" cy="4927602"/>
          </a:xfrm>
        </p:spPr>
        <p:txBody>
          <a:bodyPr anchor="ctr">
            <a:normAutofit/>
          </a:bodyPr>
          <a:lstStyle/>
          <a:p>
            <a:pPr algn="r"/>
            <a:r>
              <a:rPr lang="nl-NL" sz="2000" dirty="0">
                <a:solidFill>
                  <a:schemeClr val="accent1"/>
                </a:solidFill>
              </a:rPr>
              <a:t>Peter van </a:t>
            </a:r>
            <a:r>
              <a:rPr lang="nl-NL" sz="2000" dirty="0" err="1">
                <a:solidFill>
                  <a:schemeClr val="accent1"/>
                </a:solidFill>
              </a:rPr>
              <a:t>Oers</a:t>
            </a:r>
            <a:endParaRPr lang="nl-NL" sz="2000" dirty="0">
              <a:solidFill>
                <a:schemeClr val="accent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0C57C7C-DFE9-4A1E-B7A9-DF40E63366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15581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53961"/>
            <a:ext cx="9121012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fbeelding 3" descr="HGW ECCO_logobalk-nieu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850" y="5029200"/>
            <a:ext cx="11416600" cy="1711040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703007" y="644986"/>
            <a:ext cx="109039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latin typeface="Arial" pitchFamily="34" charset="0"/>
                <a:cs typeface="Arial" pitchFamily="34" charset="0"/>
              </a:rPr>
              <a:t>Energiegemeenschappen Het Groene Woud</a:t>
            </a:r>
            <a:endParaRPr lang="nl-NL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A39DA1CC-809A-2F44-B91A-C51B62155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934" y="6367514"/>
            <a:ext cx="74930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4691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F9EB9F2-07E2-4D64-BBD8-BB5B217F1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80588" y="965199"/>
            <a:ext cx="6766078" cy="4927601"/>
          </a:xfrm>
        </p:spPr>
        <p:txBody>
          <a:bodyPr anchor="ctr">
            <a:normAutofit/>
          </a:bodyPr>
          <a:lstStyle/>
          <a:p>
            <a:pPr algn="l"/>
            <a:r>
              <a:rPr lang="nl-NL" sz="54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Hedikhuizen Duurzaam</a:t>
            </a:r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>
          <a:xfrm>
            <a:off x="1023257" y="965198"/>
            <a:ext cx="2707937" cy="4927602"/>
          </a:xfrm>
        </p:spPr>
        <p:txBody>
          <a:bodyPr anchor="ctr">
            <a:normAutofit/>
          </a:bodyPr>
          <a:lstStyle/>
          <a:p>
            <a:pPr algn="r"/>
            <a:r>
              <a:rPr lang="nl-NL" sz="2000">
                <a:solidFill>
                  <a:schemeClr val="accent1"/>
                </a:solidFill>
              </a:rPr>
              <a:t>Frank Cooler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0C57C7C-DFE9-4A1E-B7A9-DF40E63366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06086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F9CFCE6-877F-4858-B8BD-2C52CA8AFB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5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213F8A0-12AE-4514-8372-0DD766EC2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2A750F47-57AD-494A-938D-07870217D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1697698"/>
            <a:ext cx="5129784" cy="346260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EFF17D4-9A8C-4CE5-B096-D8CCD4400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D16499CC-A66D-704B-B72C-C6E4ED961F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69" t="17451" r="40599" b="23225"/>
          <a:stretch/>
        </p:blipFill>
        <p:spPr>
          <a:xfrm>
            <a:off x="1216701" y="643467"/>
            <a:ext cx="3978742" cy="5571066"/>
          </a:xfrm>
          <a:prstGeom prst="rect">
            <a:avLst/>
          </a:prstGeom>
        </p:spPr>
      </p:pic>
      <p:sp>
        <p:nvSpPr>
          <p:cNvPr id="9" name="Rechthoek 8">
            <a:hlinkClick r:id="rId4"/>
          </p:cNvPr>
          <p:cNvSpPr/>
          <p:nvPr/>
        </p:nvSpPr>
        <p:spPr>
          <a:xfrm>
            <a:off x="7534342" y="5545394"/>
            <a:ext cx="2876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u="sng" dirty="0" err="1">
                <a:hlinkClick r:id="rId4"/>
              </a:rPr>
              <a:t>Hedikhuizen</a:t>
            </a:r>
            <a:r>
              <a:rPr lang="nl-NL" u="sng" dirty="0">
                <a:hlinkClick r:id="rId4"/>
              </a:rPr>
              <a:t> Duurzaam 2025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3634476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F9EB9F2-07E2-4D64-BBD8-BB5B217F1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80588" y="965199"/>
            <a:ext cx="6766078" cy="4927601"/>
          </a:xfrm>
        </p:spPr>
        <p:txBody>
          <a:bodyPr anchor="ctr">
            <a:normAutofit/>
          </a:bodyPr>
          <a:lstStyle/>
          <a:p>
            <a:pPr algn="l"/>
            <a:r>
              <a:rPr lang="nl-NL" sz="54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Energie voor Iedereen</a:t>
            </a:r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>
          <a:xfrm>
            <a:off x="1023257" y="965198"/>
            <a:ext cx="2707937" cy="4927602"/>
          </a:xfrm>
        </p:spPr>
        <p:txBody>
          <a:bodyPr anchor="ctr">
            <a:normAutofit/>
          </a:bodyPr>
          <a:lstStyle/>
          <a:p>
            <a:pPr algn="r"/>
            <a:r>
              <a:rPr lang="nl-NL" sz="2000">
                <a:solidFill>
                  <a:schemeClr val="accent1"/>
                </a:solidFill>
              </a:rPr>
              <a:t>Jan Bekkering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0C57C7C-DFE9-4A1E-B7A9-DF40E63366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3487" y="182780"/>
            <a:ext cx="6158753" cy="1463756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99438" y="160476"/>
            <a:ext cx="5089740" cy="116955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0094D2"/>
                </a:solidFill>
                <a:latin typeface="Source Code Pro Semibold" panose="020B0609030403020204" pitchFamily="49" charset="0"/>
              </a:rPr>
              <a:t>‘Energiearmoede’</a:t>
            </a:r>
          </a:p>
          <a:p>
            <a:pPr>
              <a:spcBef>
                <a:spcPts val="1200"/>
              </a:spcBef>
            </a:pPr>
            <a:r>
              <a:rPr lang="nl-NL" sz="140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10% van de huishoudens in Nederland heeft een te hoge energierekening ten opzichte van hun inkomen. </a:t>
            </a:r>
            <a:br>
              <a:rPr lang="nl-NL" sz="140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</a:br>
            <a:r>
              <a:rPr lang="nl-NL" sz="140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(PBL, 2018)</a:t>
            </a:r>
          </a:p>
        </p:txBody>
      </p:sp>
      <p:sp>
        <p:nvSpPr>
          <p:cNvPr id="6" name="Rechthoek 5"/>
          <p:cNvSpPr/>
          <p:nvPr/>
        </p:nvSpPr>
        <p:spPr>
          <a:xfrm>
            <a:off x="1085421" y="3795294"/>
            <a:ext cx="6096000" cy="276998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lvl="0"/>
            <a:r>
              <a:rPr lang="nl-NL" dirty="0">
                <a:solidFill>
                  <a:srgbClr val="0094D2"/>
                </a:solidFill>
                <a:latin typeface="Source Code Pro Semibold" panose="020B0609030403020204" pitchFamily="49" charset="0"/>
              </a:rPr>
              <a:t>pilotprojecten: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nl-NL" dirty="0">
                <a:solidFill>
                  <a:srgbClr val="00B05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Bernheze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nl-NL" dirty="0">
                <a:solidFill>
                  <a:srgbClr val="00B05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Breda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nl-NL" dirty="0">
                <a:solidFill>
                  <a:srgbClr val="00B05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1 a 2 in ontwikkeling</a:t>
            </a:r>
          </a:p>
          <a:p>
            <a:endParaRPr lang="nl-NL" dirty="0">
              <a:solidFill>
                <a:srgbClr val="0094D2"/>
              </a:solidFill>
              <a:latin typeface="Source Code Pro Semibold" panose="020B060903040302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ontwikkeling van een dienst, organisatiemodel, product om mensen zonder investeringsruimte te betrekken bij de energietransitie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40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met expertise uit het sociaal domein én energie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40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in co-creatie met de doelgroep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40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én waarbij de ontwikkelde aanpak lokaal wordt getest</a:t>
            </a:r>
          </a:p>
        </p:txBody>
      </p:sp>
      <p:sp>
        <p:nvSpPr>
          <p:cNvPr id="7" name="Rechthoek 6"/>
          <p:cNvSpPr/>
          <p:nvPr/>
        </p:nvSpPr>
        <p:spPr>
          <a:xfrm>
            <a:off x="7914512" y="3788931"/>
            <a:ext cx="3139254" cy="264687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0094D2"/>
                </a:solidFill>
                <a:latin typeface="Source Code Pro Semibold" panose="020B0609030403020204" pitchFamily="49" charset="0"/>
              </a:rPr>
              <a:t>community of </a:t>
            </a:r>
            <a:r>
              <a:rPr lang="nl-NL" dirty="0" err="1">
                <a:solidFill>
                  <a:srgbClr val="0094D2"/>
                </a:solidFill>
                <a:latin typeface="Source Code Pro Semibold" panose="020B0609030403020204" pitchFamily="49" charset="0"/>
              </a:rPr>
              <a:t>practice</a:t>
            </a:r>
            <a:r>
              <a:rPr lang="nl-NL" dirty="0">
                <a:solidFill>
                  <a:srgbClr val="0094D2"/>
                </a:solidFill>
                <a:latin typeface="Source Code Pro Semibold" panose="020B0609030403020204" pitchFamily="49" charset="0"/>
              </a:rPr>
              <a:t/>
            </a:r>
            <a:br>
              <a:rPr lang="nl-NL" dirty="0">
                <a:solidFill>
                  <a:srgbClr val="0094D2"/>
                </a:solidFill>
                <a:latin typeface="Source Code Pro Semibold" panose="020B0609030403020204" pitchFamily="49" charset="0"/>
              </a:rPr>
            </a:br>
            <a:r>
              <a:rPr lang="nl-NL" dirty="0">
                <a:solidFill>
                  <a:srgbClr val="0094D2"/>
                </a:solidFill>
                <a:latin typeface="Source Code Pro Semibold" panose="020B0609030403020204" pitchFamily="49" charset="0"/>
              </a:rPr>
              <a:t>(</a:t>
            </a:r>
            <a:r>
              <a:rPr lang="nl-NL" dirty="0" err="1">
                <a:solidFill>
                  <a:srgbClr val="0094D2"/>
                </a:solidFill>
                <a:latin typeface="Source Code Pro Semibold" panose="020B0609030403020204" pitchFamily="49" charset="0"/>
              </a:rPr>
              <a:t>CoP</a:t>
            </a:r>
            <a:r>
              <a:rPr lang="nl-NL" dirty="0">
                <a:solidFill>
                  <a:srgbClr val="0094D2"/>
                </a:solidFill>
                <a:latin typeface="Source Code Pro Semibold" panose="020B0609030403020204" pitchFamily="49" charset="0"/>
              </a:rPr>
              <a:t>)</a:t>
            </a:r>
            <a:br>
              <a:rPr lang="nl-NL" dirty="0">
                <a:solidFill>
                  <a:srgbClr val="0094D2"/>
                </a:solidFill>
                <a:latin typeface="Source Code Pro Semibold" panose="020B0609030403020204" pitchFamily="49" charset="0"/>
              </a:rPr>
            </a:br>
            <a:r>
              <a:rPr lang="nl-NL" b="1" dirty="0">
                <a:solidFill>
                  <a:srgbClr val="0094D2"/>
                </a:solidFill>
                <a:latin typeface="Source Code Pro Semibold" panose="020B0609030403020204" pitchFamily="49" charset="0"/>
              </a:rPr>
              <a:t/>
            </a:r>
            <a:br>
              <a:rPr lang="nl-NL" b="1" dirty="0">
                <a:solidFill>
                  <a:srgbClr val="0094D2"/>
                </a:solidFill>
                <a:latin typeface="Source Code Pro Semibold" panose="020B0609030403020204" pitchFamily="49" charset="0"/>
              </a:rPr>
            </a:br>
            <a:r>
              <a:rPr lang="nl-NL" sz="140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bijeenkomsten</a:t>
            </a:r>
            <a:r>
              <a:rPr lang="nl-NL" b="1" dirty="0">
                <a:solidFill>
                  <a:srgbClr val="0094D2"/>
                </a:solidFill>
                <a:latin typeface="Source Code Pro Semibold" panose="020B0609030403020204" pitchFamily="49" charset="0"/>
              </a:rPr>
              <a:t/>
            </a:r>
            <a:br>
              <a:rPr lang="nl-NL" b="1" dirty="0">
                <a:solidFill>
                  <a:srgbClr val="0094D2"/>
                </a:solidFill>
                <a:latin typeface="Source Code Pro Semibold" panose="020B0609030403020204" pitchFamily="49" charset="0"/>
              </a:rPr>
            </a:br>
            <a:r>
              <a:rPr lang="nl-NL" sz="140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platform online via </a:t>
            </a:r>
            <a:br>
              <a:rPr lang="nl-NL" sz="140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</a:br>
            <a:r>
              <a:rPr lang="nl-NL" sz="140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hlinkClick r:id="rId3"/>
              </a:rPr>
              <a:t>www.energiewerkplaatsbrabant.nl</a:t>
            </a:r>
            <a:endParaRPr lang="nl-NL" sz="1400" dirty="0">
              <a:latin typeface="Source Sans Pro" panose="020B0503030403020204" pitchFamily="34" charset="0"/>
              <a:ea typeface="Source Sans Pro" panose="020B0503030403020204" pitchFamily="34" charset="0"/>
              <a:cs typeface="Arial"/>
            </a:endParaRPr>
          </a:p>
          <a:p>
            <a:r>
              <a:rPr lang="nl-NL" sz="140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 </a:t>
            </a:r>
          </a:p>
          <a:p>
            <a:endParaRPr lang="nl-NL" sz="1400" dirty="0">
              <a:latin typeface="Source Sans Pro" panose="020B0503030403020204" pitchFamily="34" charset="0"/>
              <a:ea typeface="Source Sans Pro" panose="020B0503030403020204" pitchFamily="34" charset="0"/>
              <a:cs typeface="Arial"/>
            </a:endParaRPr>
          </a:p>
          <a:p>
            <a:endParaRPr lang="nl-NL" sz="1400" dirty="0">
              <a:latin typeface="Source Sans Pro" panose="020B0503030403020204" pitchFamily="34" charset="0"/>
              <a:ea typeface="Source Sans Pro" panose="020B0503030403020204" pitchFamily="34" charset="0"/>
              <a:cs typeface="Arial"/>
            </a:endParaRPr>
          </a:p>
          <a:p>
            <a:endParaRPr lang="nl-NL" sz="1400" dirty="0">
              <a:latin typeface="Source Sans Pro" panose="020B0503030403020204" pitchFamily="34" charset="0"/>
              <a:ea typeface="Source Sans Pro" panose="020B0503030403020204" pitchFamily="34" charset="0"/>
              <a:cs typeface="Arial"/>
            </a:endParaRPr>
          </a:p>
          <a:p>
            <a:endParaRPr lang="nl-NL" sz="1400" dirty="0">
              <a:latin typeface="Source Sans Pro" panose="020B0503030403020204" pitchFamily="34" charset="0"/>
              <a:ea typeface="Source Sans Pro" panose="020B0503030403020204" pitchFamily="34" charset="0"/>
              <a:cs typeface="Arial"/>
            </a:endParaRPr>
          </a:p>
        </p:txBody>
      </p:sp>
      <p:sp>
        <p:nvSpPr>
          <p:cNvPr id="8" name="Pijl-omlaag 7"/>
          <p:cNvSpPr/>
          <p:nvPr/>
        </p:nvSpPr>
        <p:spPr>
          <a:xfrm>
            <a:off x="2315702" y="1420322"/>
            <a:ext cx="287648" cy="52626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/>
          <p:cNvSpPr/>
          <p:nvPr/>
        </p:nvSpPr>
        <p:spPr>
          <a:xfrm>
            <a:off x="199438" y="2008419"/>
            <a:ext cx="5089740" cy="150810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0094D2"/>
                </a:solidFill>
                <a:latin typeface="Source Code Pro Semibold" panose="020B0609030403020204" pitchFamily="49" charset="0"/>
              </a:rPr>
              <a:t>pilot EVI sociale innovatie energietransitie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onderwerp op de agenda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testen van aanpakken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leren van elkaar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kennis verspreiden</a:t>
            </a:r>
          </a:p>
        </p:txBody>
      </p:sp>
      <p:sp>
        <p:nvSpPr>
          <p:cNvPr id="11" name="Gebogen pijl-omhoog 10"/>
          <p:cNvSpPr/>
          <p:nvPr/>
        </p:nvSpPr>
        <p:spPr>
          <a:xfrm rot="5400000">
            <a:off x="128108" y="3770261"/>
            <a:ext cx="839097" cy="696438"/>
          </a:xfrm>
          <a:prstGeom prst="bent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Plus 13"/>
          <p:cNvSpPr/>
          <p:nvPr/>
        </p:nvSpPr>
        <p:spPr>
          <a:xfrm>
            <a:off x="7232536" y="4832027"/>
            <a:ext cx="656218" cy="719240"/>
          </a:xfrm>
          <a:prstGeom prst="mathPlu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Pijl-omhoog 16"/>
          <p:cNvSpPr/>
          <p:nvPr/>
        </p:nvSpPr>
        <p:spPr>
          <a:xfrm>
            <a:off x="9230061" y="1965387"/>
            <a:ext cx="322730" cy="1508105"/>
          </a:xfrm>
          <a:prstGeom prst="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92921" y="6514206"/>
            <a:ext cx="2598943" cy="32192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xmlns="" id="{B43D5D0A-5E4D-534F-B981-25AC2095BE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8213" y="6514206"/>
            <a:ext cx="74930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6490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F9EB9F2-07E2-4D64-BBD8-BB5B217F1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80588" y="965199"/>
            <a:ext cx="6766078" cy="4927601"/>
          </a:xfrm>
        </p:spPr>
        <p:txBody>
          <a:bodyPr anchor="ctr">
            <a:normAutofit/>
          </a:bodyPr>
          <a:lstStyle/>
          <a:p>
            <a:pPr algn="l"/>
            <a:r>
              <a:rPr lang="nl-NL" sz="54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Buurtbegeleiding als publieke taak?</a:t>
            </a:r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>
          <a:xfrm>
            <a:off x="1023257" y="965198"/>
            <a:ext cx="2707937" cy="4927602"/>
          </a:xfrm>
        </p:spPr>
        <p:txBody>
          <a:bodyPr anchor="ctr">
            <a:normAutofit/>
          </a:bodyPr>
          <a:lstStyle/>
          <a:p>
            <a:pPr algn="r"/>
            <a:r>
              <a:rPr lang="nl-NL" sz="2000">
                <a:solidFill>
                  <a:schemeClr val="accent1"/>
                </a:solidFill>
              </a:rPr>
              <a:t>Yvette Marijnissen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0C57C7C-DFE9-4A1E-B7A9-DF40E63366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v"/>
          <p:cNvSpPr>
            <a:spLocks noChangeAspect="1"/>
          </p:cNvSpPr>
          <p:nvPr/>
        </p:nvSpPr>
        <p:spPr>
          <a:xfrm>
            <a:off x="-1604296" y="-2876880"/>
            <a:ext cx="7201533" cy="7200000"/>
          </a:xfrm>
          <a:prstGeom prst="ellipse">
            <a:avLst/>
          </a:prstGeom>
          <a:solidFill>
            <a:srgbClr val="CDDEE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>
            <a:lvl1pPr>
              <a:defRPr sz="1600">
                <a:solidFill>
                  <a:srgbClr val="7427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endParaRPr/>
          </a:p>
        </p:txBody>
      </p:sp>
      <p:sp>
        <p:nvSpPr>
          <p:cNvPr id="116" name="6 juni 2018"/>
          <p:cNvSpPr txBox="1"/>
          <p:nvPr/>
        </p:nvSpPr>
        <p:spPr>
          <a:xfrm>
            <a:off x="760501" y="6384536"/>
            <a:ext cx="8637638" cy="1056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rPr lang="nl-NL" dirty="0">
                <a:solidFill>
                  <a:schemeClr val="tx1"/>
                </a:solidFill>
              </a:rPr>
              <a:t>Eindhoven, 17 mei 2019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="" id="{0697F0B5-4507-4073-9B91-726A9BAEC3E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pPr/>
              <a:t>17</a:t>
            </a:fld>
            <a:endParaRPr lang="nl-NL"/>
          </a:p>
        </p:txBody>
      </p:sp>
      <p:sp>
        <p:nvSpPr>
          <p:cNvPr id="8" name="Update Business Development">
            <a:extLst>
              <a:ext uri="{FF2B5EF4-FFF2-40B4-BE49-F238E27FC236}">
                <a16:creationId xmlns:a16="http://schemas.microsoft.com/office/drawing/2014/main" xmlns="" id="{A369732D-1469-4B10-8E90-B4BF9CD76D26}"/>
              </a:ext>
            </a:extLst>
          </p:cNvPr>
          <p:cNvSpPr txBox="1">
            <a:spLocks/>
          </p:cNvSpPr>
          <p:nvPr/>
        </p:nvSpPr>
        <p:spPr>
          <a:xfrm>
            <a:off x="563906" y="3159110"/>
            <a:ext cx="8637638" cy="1056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 fontScale="82500" lnSpcReduction="200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1B475F"/>
                </a:solidFill>
                <a:uFillTx/>
                <a:latin typeface="Swiss721BT"/>
                <a:ea typeface="Swiss721BT"/>
                <a:cs typeface="Swiss721BT"/>
                <a:sym typeface="Swiss721B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FA6400"/>
                </a:solidFill>
                <a:uFillTx/>
                <a:latin typeface="Swiss721BT"/>
                <a:ea typeface="Swiss721BT"/>
                <a:cs typeface="Swiss721BT"/>
                <a:sym typeface="Swiss721B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FA6400"/>
                </a:solidFill>
                <a:uFillTx/>
                <a:latin typeface="Swiss721BT"/>
                <a:ea typeface="Swiss721BT"/>
                <a:cs typeface="Swiss721BT"/>
                <a:sym typeface="Swiss721B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FA6400"/>
                </a:solidFill>
                <a:uFillTx/>
                <a:latin typeface="Swiss721BT"/>
                <a:ea typeface="Swiss721BT"/>
                <a:cs typeface="Swiss721BT"/>
                <a:sym typeface="Swiss721B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FA6400"/>
                </a:solidFill>
                <a:uFillTx/>
                <a:latin typeface="Swiss721BT"/>
                <a:ea typeface="Swiss721BT"/>
                <a:cs typeface="Swiss721BT"/>
                <a:sym typeface="Swiss721B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FA6400"/>
                </a:solidFill>
                <a:uFillTx/>
                <a:latin typeface="Swiss721BT"/>
                <a:ea typeface="Swiss721BT"/>
                <a:cs typeface="Swiss721BT"/>
                <a:sym typeface="Swiss721B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FA6400"/>
                </a:solidFill>
                <a:uFillTx/>
                <a:latin typeface="Swiss721BT"/>
                <a:ea typeface="Swiss721BT"/>
                <a:cs typeface="Swiss721BT"/>
                <a:sym typeface="Swiss721B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FA6400"/>
                </a:solidFill>
                <a:uFillTx/>
                <a:latin typeface="Swiss721BT"/>
                <a:ea typeface="Swiss721BT"/>
                <a:cs typeface="Swiss721BT"/>
                <a:sym typeface="Swiss721B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1" i="0" u="none" strike="noStrike" cap="none" spc="0" baseline="0">
                <a:ln>
                  <a:noFill/>
                </a:ln>
                <a:solidFill>
                  <a:srgbClr val="FA6400"/>
                </a:solidFill>
                <a:uFillTx/>
                <a:latin typeface="Swiss721BT"/>
                <a:ea typeface="Swiss721BT"/>
                <a:cs typeface="Swiss721BT"/>
                <a:sym typeface="Swiss721BT"/>
              </a:defRPr>
            </a:lvl9pPr>
          </a:lstStyle>
          <a:p>
            <a:pPr hangingPunct="1"/>
            <a:r>
              <a:rPr lang="nl-NL" sz="4800" dirty="0">
                <a:solidFill>
                  <a:schemeClr val="tx1"/>
                </a:solidFill>
              </a:rPr>
              <a:t>3 Pionierbuurten aardgasvrij</a:t>
            </a:r>
          </a:p>
          <a:p>
            <a:r>
              <a:rPr lang="nl-NL" sz="4800" dirty="0">
                <a:solidFill>
                  <a:srgbClr val="FA6400"/>
                </a:solidFill>
              </a:rPr>
              <a:t>’t Ven, Sintenbuurt, Generalenbuurt</a:t>
            </a:r>
            <a:endParaRPr lang="nl-NL" sz="4800" dirty="0">
              <a:solidFill>
                <a:schemeClr val="tx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88ECD4F6-CF65-42FA-9A27-8365B1432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9240" y="1006415"/>
            <a:ext cx="2251210" cy="2251210"/>
          </a:xfrm>
          <a:prstGeom prst="rect">
            <a:avLst/>
          </a:prstGeom>
        </p:spPr>
      </p:pic>
      <p:grpSp>
        <p:nvGrpSpPr>
          <p:cNvPr id="3" name="Groep 8">
            <a:extLst>
              <a:ext uri="{FF2B5EF4-FFF2-40B4-BE49-F238E27FC236}">
                <a16:creationId xmlns:a16="http://schemas.microsoft.com/office/drawing/2014/main" xmlns="" id="{C7073278-6268-4609-B37D-99FC31EE1187}"/>
              </a:ext>
            </a:extLst>
          </p:cNvPr>
          <p:cNvGrpSpPr>
            <a:grpSpLocks noChangeAspect="1"/>
          </p:cNvGrpSpPr>
          <p:nvPr/>
        </p:nvGrpSpPr>
        <p:grpSpPr>
          <a:xfrm>
            <a:off x="1109889" y="403266"/>
            <a:ext cx="6289501" cy="2189472"/>
            <a:chOff x="123721" y="1759162"/>
            <a:chExt cx="11828249" cy="4117596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xmlns="" id="{F5E2691A-1206-41DA-8250-BC2D967B8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1" t="174" r="1431" b="2359"/>
            <a:stretch/>
          </p:blipFill>
          <p:spPr>
            <a:xfrm>
              <a:off x="123721" y="1759162"/>
              <a:ext cx="5888459" cy="4117596"/>
            </a:xfrm>
            <a:prstGeom prst="rect">
              <a:avLst/>
            </a:prstGeom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xmlns="" id="{B597CD68-5A0F-4E34-A958-8C1623B87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87" t="1666" r="782" b="1166"/>
            <a:stretch/>
          </p:blipFill>
          <p:spPr>
            <a:xfrm>
              <a:off x="6012180" y="1759162"/>
              <a:ext cx="5939790" cy="4117596"/>
            </a:xfrm>
            <a:prstGeom prst="rect">
              <a:avLst/>
            </a:prstGeom>
          </p:spPr>
        </p:pic>
      </p:grpSp>
      <p:pic>
        <p:nvPicPr>
          <p:cNvPr id="12" name="Afbeelding 11">
            <a:extLst>
              <a:ext uri="{FF2B5EF4-FFF2-40B4-BE49-F238E27FC236}">
                <a16:creationId xmlns:a16="http://schemas.microsoft.com/office/drawing/2014/main" xmlns="" id="{785627F4-321A-4E99-A888-6533D765BF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64634" y="4977885"/>
            <a:ext cx="3835308" cy="173511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xmlns="" id="{233FBDF8-599D-4251-BF26-5DBE2BFDB8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00"/>
          <a:stretch/>
        </p:blipFill>
        <p:spPr>
          <a:xfrm>
            <a:off x="3493300" y="4300784"/>
            <a:ext cx="1051174" cy="1784659"/>
          </a:xfrm>
          <a:prstGeom prst="rect">
            <a:avLst/>
          </a:prstGeom>
        </p:spPr>
      </p:pic>
      <p:grpSp>
        <p:nvGrpSpPr>
          <p:cNvPr id="6" name="Groep 14">
            <a:extLst>
              <a:ext uri="{FF2B5EF4-FFF2-40B4-BE49-F238E27FC236}">
                <a16:creationId xmlns:a16="http://schemas.microsoft.com/office/drawing/2014/main" xmlns="" id="{35B43033-A5CC-4398-B60A-EDB521B0B8A2}"/>
              </a:ext>
            </a:extLst>
          </p:cNvPr>
          <p:cNvGrpSpPr>
            <a:grpSpLocks noChangeAspect="1"/>
          </p:cNvGrpSpPr>
          <p:nvPr/>
        </p:nvGrpSpPr>
        <p:grpSpPr>
          <a:xfrm>
            <a:off x="2102465" y="5088598"/>
            <a:ext cx="1228064" cy="1056730"/>
            <a:chOff x="7423210" y="3136902"/>
            <a:chExt cx="3070992" cy="2642540"/>
          </a:xfrm>
        </p:grpSpPr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xmlns="" id="{12BA45B0-2A1B-4FC0-A1D8-2AAB536D1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23210" y="4589574"/>
              <a:ext cx="3070992" cy="1189868"/>
            </a:xfrm>
            <a:prstGeom prst="rect">
              <a:avLst/>
            </a:prstGeom>
          </p:spPr>
        </p:pic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xmlns="" id="{6FC27D0B-C418-496B-9364-526E4FF69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8089969" y="3136902"/>
              <a:ext cx="1391051" cy="1311478"/>
            </a:xfrm>
            <a:prstGeom prst="rect">
              <a:avLst/>
            </a:prstGeom>
          </p:spPr>
        </p:pic>
      </p:grpSp>
      <p:pic>
        <p:nvPicPr>
          <p:cNvPr id="18" name="Afbeelding 17">
            <a:extLst>
              <a:ext uri="{FF2B5EF4-FFF2-40B4-BE49-F238E27FC236}">
                <a16:creationId xmlns:a16="http://schemas.microsoft.com/office/drawing/2014/main" xmlns="" id="{E8424B65-4F9C-4AF4-8617-34EDCE56C23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07703" y="4360669"/>
            <a:ext cx="1694762" cy="200977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63A77EB2-ACD3-4B4A-83AA-F07EC85AA2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16477" y="3234909"/>
            <a:ext cx="3164688" cy="1786071"/>
          </a:xfrm>
          <a:prstGeom prst="rect">
            <a:avLst/>
          </a:prstGeom>
        </p:spPr>
      </p:pic>
      <p:pic>
        <p:nvPicPr>
          <p:cNvPr id="19" name="Picture 2" descr="Afbeeldingsresultaat voor warmtecamera flir">
            <a:extLst>
              <a:ext uri="{FF2B5EF4-FFF2-40B4-BE49-F238E27FC236}">
                <a16:creationId xmlns:a16="http://schemas.microsoft.com/office/drawing/2014/main" xmlns="" id="{055982B3-209D-4A1B-9E31-3BFCBF00E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740446" y="5185000"/>
            <a:ext cx="1380004" cy="138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xmlns="" id="{FD1707AC-9825-4E0B-8B88-2708F912EE0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564095" y="5081290"/>
            <a:ext cx="2089404" cy="170283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C787F732-E932-4F5B-8283-B73AA7A96B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2480" y="1856159"/>
            <a:ext cx="2406760" cy="135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000896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F9EB9F2-07E2-4D64-BBD8-BB5B217F1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80588" y="965199"/>
            <a:ext cx="6766078" cy="4927601"/>
          </a:xfrm>
        </p:spPr>
        <p:txBody>
          <a:bodyPr anchor="ctr">
            <a:normAutofit/>
          </a:bodyPr>
          <a:lstStyle/>
          <a:p>
            <a:pPr algn="l"/>
            <a:r>
              <a:rPr lang="nl-NL" sz="54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Energie-advies van Onderop</a:t>
            </a:r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>
          <a:xfrm>
            <a:off x="1023257" y="965198"/>
            <a:ext cx="2707937" cy="4927602"/>
          </a:xfrm>
        </p:spPr>
        <p:txBody>
          <a:bodyPr anchor="ctr">
            <a:normAutofit/>
          </a:bodyPr>
          <a:lstStyle/>
          <a:p>
            <a:pPr algn="r"/>
            <a:r>
              <a:rPr lang="nl-NL" sz="2000">
                <a:solidFill>
                  <a:schemeClr val="accent1"/>
                </a:solidFill>
              </a:rPr>
              <a:t>Marjo van Gennip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0C57C7C-DFE9-4A1E-B7A9-DF40E63366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93494" y="170949"/>
            <a:ext cx="9144000" cy="1917404"/>
          </a:xfrm>
        </p:spPr>
        <p:txBody>
          <a:bodyPr>
            <a:noAutofit/>
          </a:bodyPr>
          <a:lstStyle/>
          <a:p>
            <a:r>
              <a:rPr lang="nl-NL" sz="7200" dirty="0"/>
              <a:t>Energie advies van onderop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4824" y="2352757"/>
            <a:ext cx="7592054" cy="441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9809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D70B121-56F4-4848-B38B-182089D909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nl-NL" b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Programma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nl-NL" sz="2400">
                <a:latin typeface="Arial" pitchFamily="34" charset="0"/>
                <a:cs typeface="Arial" pitchFamily="34" charset="0"/>
              </a:rPr>
              <a:t>Opening (9.00 uur)</a:t>
            </a:r>
          </a:p>
          <a:p>
            <a:r>
              <a:rPr lang="nl-NL" sz="2400">
                <a:latin typeface="Arial" pitchFamily="34" charset="0"/>
                <a:cs typeface="Arial" pitchFamily="34" charset="0"/>
              </a:rPr>
              <a:t>Kennismaking met de pilot-projecten</a:t>
            </a:r>
          </a:p>
          <a:p>
            <a:r>
              <a:rPr lang="nl-NL" sz="2400">
                <a:latin typeface="Arial" pitchFamily="34" charset="0"/>
                <a:cs typeface="Arial" pitchFamily="34" charset="0"/>
              </a:rPr>
              <a:t>Presentatie: “Gedragsverandering”</a:t>
            </a:r>
          </a:p>
          <a:p>
            <a:r>
              <a:rPr lang="nl-NL" sz="2400">
                <a:latin typeface="Arial" pitchFamily="34" charset="0"/>
                <a:cs typeface="Arial" pitchFamily="34" charset="0"/>
              </a:rPr>
              <a:t>Pauze (10.45 uur)</a:t>
            </a:r>
          </a:p>
          <a:p>
            <a:r>
              <a:rPr lang="nl-NL" sz="2400">
                <a:latin typeface="Arial" pitchFamily="34" charset="0"/>
                <a:cs typeface="Arial" pitchFamily="34" charset="0"/>
              </a:rPr>
              <a:t>Rondje langs 4 thematafels</a:t>
            </a:r>
          </a:p>
          <a:p>
            <a:r>
              <a:rPr lang="nl-NL" sz="2400">
                <a:latin typeface="Arial" pitchFamily="34" charset="0"/>
                <a:cs typeface="Arial" pitchFamily="34" charset="0"/>
              </a:rPr>
              <a:t>Forumdiscussie</a:t>
            </a:r>
          </a:p>
          <a:p>
            <a:r>
              <a:rPr lang="nl-NL" sz="2400">
                <a:latin typeface="Arial" pitchFamily="34" charset="0"/>
                <a:cs typeface="Arial" pitchFamily="34" charset="0"/>
              </a:rPr>
              <a:t>Netwerklunch (13.00 uur)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F9EB9F2-07E2-4D64-BBD8-BB5B217F1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80588" y="965199"/>
            <a:ext cx="6766078" cy="4927601"/>
          </a:xfrm>
        </p:spPr>
        <p:txBody>
          <a:bodyPr anchor="ctr">
            <a:normAutofit/>
          </a:bodyPr>
          <a:lstStyle/>
          <a:p>
            <a:pPr algn="l"/>
            <a:r>
              <a:rPr lang="nl-NL" sz="54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Sociale Innovatie in Sociale Verhuur</a:t>
            </a:r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>
          <a:xfrm>
            <a:off x="1023257" y="965198"/>
            <a:ext cx="2707937" cy="4927602"/>
          </a:xfrm>
        </p:spPr>
        <p:txBody>
          <a:bodyPr anchor="ctr">
            <a:normAutofit/>
          </a:bodyPr>
          <a:lstStyle/>
          <a:p>
            <a:pPr algn="r"/>
            <a:r>
              <a:rPr lang="nl-NL" sz="2000">
                <a:solidFill>
                  <a:schemeClr val="accent1"/>
                </a:solidFill>
              </a:rPr>
              <a:t>Machlon de Rooij &amp; Andries Mulder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0C57C7C-DFE9-4A1E-B7A9-DF40E63366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>
            <a:extLst>
              <a:ext uri="{FF2B5EF4-FFF2-40B4-BE49-F238E27FC236}">
                <a16:creationId xmlns:a16="http://schemas.microsoft.com/office/drawing/2014/main" xmlns="" id="{A29DE4F3-AFBC-6C44-9356-F05DCDCDB49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063750" y="1558925"/>
            <a:ext cx="4897438" cy="933450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nl-NL" altLang="nl-NL" sz="2000" b="1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Terug naar hoe het ooit begon  …</a:t>
            </a:r>
          </a:p>
          <a:p>
            <a:pPr algn="l" eaLnBrk="1" hangingPunct="1">
              <a:defRPr/>
            </a:pPr>
            <a:r>
              <a:rPr lang="nl-NL" altLang="nl-NL" sz="20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corporatie  coöperatie  collectiviteit</a:t>
            </a:r>
          </a:p>
        </p:txBody>
      </p:sp>
      <p:sp>
        <p:nvSpPr>
          <p:cNvPr id="4099" name="Titel 4">
            <a:extLst>
              <a:ext uri="{FF2B5EF4-FFF2-40B4-BE49-F238E27FC236}">
                <a16:creationId xmlns:a16="http://schemas.microsoft.com/office/drawing/2014/main" xmlns="" id="{C54974A7-2A05-1D46-BEE7-8D39DBF2DD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9650" y="549275"/>
            <a:ext cx="7772400" cy="649288"/>
          </a:xfrm>
        </p:spPr>
        <p:txBody>
          <a:bodyPr/>
          <a:lstStyle/>
          <a:p>
            <a:r>
              <a:rPr lang="nl-NL" altLang="nl-NL" sz="4000" b="1">
                <a:solidFill>
                  <a:srgbClr val="E6472A"/>
                </a:solidFill>
              </a:rPr>
              <a:t>Wonen als een dienst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8BEA9A0E-F1B5-DD49-BD7C-50586191B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4288" y="2697164"/>
            <a:ext cx="4889500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fontAlgn="base">
              <a:spcAft>
                <a:spcPct val="0"/>
              </a:spcAft>
              <a:buNone/>
              <a:defRPr/>
            </a:pPr>
            <a:r>
              <a:rPr lang="nl-NL" altLang="nl-NL" sz="2000" b="1" dirty="0">
                <a:solidFill>
                  <a:srgbClr val="FFFFFF">
                    <a:lumMod val="50000"/>
                  </a:srgbClr>
                </a:solidFill>
              </a:rPr>
              <a:t>Collectieve / circulaire woondiensten</a:t>
            </a:r>
          </a:p>
          <a:p>
            <a:pPr fontAlgn="base">
              <a:spcAft>
                <a:spcPct val="0"/>
              </a:spcAft>
              <a:buNone/>
              <a:defRPr/>
            </a:pPr>
            <a:endParaRPr lang="nl-NL" altLang="nl-NL" sz="2000" dirty="0">
              <a:solidFill>
                <a:srgbClr val="FFFFFF">
                  <a:lumMod val="50000"/>
                </a:srgbClr>
              </a:solidFill>
              <a:sym typeface="Wingdings" panose="05000000000000000000" pitchFamily="2" charset="2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85B5DF22-B2CC-AA42-AB01-A6B83787A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25" y="4365626"/>
            <a:ext cx="403383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fontAlgn="base">
              <a:spcAft>
                <a:spcPct val="0"/>
              </a:spcAft>
              <a:buNone/>
              <a:defRPr/>
            </a:pPr>
            <a:r>
              <a:rPr lang="nl-NL" altLang="nl-NL" sz="2000" b="1" dirty="0">
                <a:solidFill>
                  <a:srgbClr val="FFFFFF">
                    <a:lumMod val="50000"/>
                  </a:srgbClr>
                </a:solidFill>
              </a:rPr>
              <a:t>Vooruit naar hoe het wordt …</a:t>
            </a:r>
          </a:p>
        </p:txBody>
      </p:sp>
      <p:pic>
        <p:nvPicPr>
          <p:cNvPr id="4102" name="Afbeelding 3">
            <a:extLst>
              <a:ext uri="{FF2B5EF4-FFF2-40B4-BE49-F238E27FC236}">
                <a16:creationId xmlns:a16="http://schemas.microsoft.com/office/drawing/2014/main" xmlns="" id="{46D70230-210A-D142-A3C7-2BB06C80C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2776" y="3025776"/>
            <a:ext cx="12668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Afbeelding 4">
            <a:extLst>
              <a:ext uri="{FF2B5EF4-FFF2-40B4-BE49-F238E27FC236}">
                <a16:creationId xmlns:a16="http://schemas.microsoft.com/office/drawing/2014/main" xmlns="" id="{394CBE5E-2202-894F-B7CC-1FAF944AD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190875"/>
            <a:ext cx="1028700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551DC10A-B62B-2048-BE09-C4F2A8528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638" y="4076700"/>
            <a:ext cx="3448050" cy="5476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fontAlgn="base">
              <a:spcAft>
                <a:spcPct val="0"/>
              </a:spcAft>
              <a:buNone/>
              <a:defRPr/>
            </a:pPr>
            <a:endParaRPr lang="nl-NL" altLang="nl-NL" sz="2000" b="1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4105" name="Afbeelding 5">
            <a:extLst>
              <a:ext uri="{FF2B5EF4-FFF2-40B4-BE49-F238E27FC236}">
                <a16:creationId xmlns:a16="http://schemas.microsoft.com/office/drawing/2014/main" xmlns="" id="{8E5ACABF-8417-8149-8137-5B0F443FB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8513" y="4797425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Afbeelding 11">
            <a:extLst>
              <a:ext uri="{FF2B5EF4-FFF2-40B4-BE49-F238E27FC236}">
                <a16:creationId xmlns:a16="http://schemas.microsoft.com/office/drawing/2014/main" xmlns="" id="{717E4505-198F-C94B-A41F-0076EFB36D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9150" y="4724400"/>
            <a:ext cx="1296988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Afbeelding 12">
            <a:extLst>
              <a:ext uri="{FF2B5EF4-FFF2-40B4-BE49-F238E27FC236}">
                <a16:creationId xmlns:a16="http://schemas.microsoft.com/office/drawing/2014/main" xmlns="" id="{85F23A14-D61D-264A-AB6B-DB8FBBAA89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8700" y="4906964"/>
            <a:ext cx="1041400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xmlns="" id="{18A0E71F-47BA-E34B-8F99-C021DECB2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5761039"/>
            <a:ext cx="3446462" cy="54768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fontAlgn="base">
              <a:spcAft>
                <a:spcPct val="0"/>
              </a:spcAft>
              <a:buNone/>
              <a:defRPr/>
            </a:pPr>
            <a:endParaRPr lang="nl-NL" altLang="nl-NL" sz="2000" b="1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7612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CD992D83-6B3E-400C-B22F-38691B8BA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12" y="129438"/>
            <a:ext cx="8213400" cy="411552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E9A32545-3D64-454E-8264-79EA4DAAB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874" y="5803475"/>
            <a:ext cx="1568113" cy="9770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9F83AA0A-6675-45D8-97CF-CC521CF74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9073" y="4116631"/>
            <a:ext cx="4420115" cy="2537473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xmlns="" id="{5B4BBB2B-1D9A-44BD-B3AC-B9151CB896A7}"/>
              </a:ext>
            </a:extLst>
          </p:cNvPr>
          <p:cNvSpPr txBox="1"/>
          <p:nvPr/>
        </p:nvSpPr>
        <p:spPr>
          <a:xfrm>
            <a:off x="98614" y="4319997"/>
            <a:ext cx="6404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DUURZAME WIJKENERGIECENTRALE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xmlns="" id="{1CDA1DDE-69C7-4E38-8C4E-83CB8FA59F2E}"/>
              </a:ext>
            </a:extLst>
          </p:cNvPr>
          <p:cNvSpPr txBox="1"/>
          <p:nvPr/>
        </p:nvSpPr>
        <p:spPr>
          <a:xfrm>
            <a:off x="202811" y="4900073"/>
            <a:ext cx="72382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Verlaging van de woonlasten – Elektriciteit voor 14 </a:t>
            </a: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ct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per kWh – door optimale benutting PV potentieel.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Duurzaamheid als thema binnen ontwikkeling actieve wijk: ook deelauto, laadpunten, etc.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2,2 </a:t>
            </a:r>
            <a:r>
              <a:rPr kumimoji="0" 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MWp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290 woningen: sociale huur, koop, CPO koop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Levering aan overige huurders Trudo in Eindhoven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Bouw gestart, eerste oplevering december 2019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xmlns="" id="{56C05FE4-1C3F-4A9C-90E6-19395326F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0492" y="129437"/>
            <a:ext cx="2658696" cy="385728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D98C789C-05C3-424F-BD93-398A1E70AB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8307" y="758612"/>
            <a:ext cx="1047750" cy="100965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xmlns="" id="{B427AFBA-D8B7-4B0A-AADD-DF0238A353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1248" y="1762128"/>
            <a:ext cx="974809" cy="24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3389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E02F3C71-C981-4614-98EA-D6C494F809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/>
              <a:t>Gedragsverandering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/>
              <a:t>Drs. Gert Slob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Gedragspsycholoog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Behavior Change Group, Nijmegen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Van korte prikkels naar lange termijn gedragsverandering.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/>
            </a:r>
            <a:br>
              <a:rPr lang="en-US" sz="2400"/>
            </a:br>
            <a:r>
              <a:rPr lang="en-US" sz="2400"/>
              <a:t>Hoe komen mensen in beweging,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op weg naar een duurzame samenleving.</a:t>
            </a:r>
          </a:p>
        </p:txBody>
      </p:sp>
      <p:pic>
        <p:nvPicPr>
          <p:cNvPr id="10242" name="Picture 2" descr="Gedragsverandering.nl"/>
          <p:cNvPicPr>
            <a:picLocks noChangeAspect="1" noChangeArrowheads="1"/>
          </p:cNvPicPr>
          <p:nvPr/>
        </p:nvPicPr>
        <p:blipFill rotWithShape="1">
          <a:blip r:embed="rId2">
            <a:extLst/>
          </a:blip>
          <a:srcRect t="9942" b="10412"/>
          <a:stretch/>
        </p:blipFill>
        <p:spPr bwMode="auto">
          <a:xfrm>
            <a:off x="8030787" y="306909"/>
            <a:ext cx="3639936" cy="2286000"/>
          </a:xfrm>
          <a:prstGeom prst="rect">
            <a:avLst/>
          </a:prstGeom>
          <a:noFill/>
        </p:spPr>
      </p:pic>
      <p:pic>
        <p:nvPicPr>
          <p:cNvPr id="8" name="Tijdelijke aanduiding voor inhoud 7" descr="Gert-Slob-1.jpg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8864" b="34363"/>
          <a:stretch/>
        </p:blipFill>
        <p:spPr>
          <a:xfrm>
            <a:off x="7829551" y="3163164"/>
            <a:ext cx="4042410" cy="272051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D70B121-56F4-4848-B38B-182089D909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59436" y="957695"/>
            <a:ext cx="3722959" cy="4930246"/>
          </a:xfrm>
        </p:spPr>
        <p:txBody>
          <a:bodyPr>
            <a:normAutofit/>
          </a:bodyPr>
          <a:lstStyle/>
          <a:p>
            <a:pPr algn="r"/>
            <a:r>
              <a:rPr lang="nl-NL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4 Energietafels</a:t>
            </a:r>
            <a:br>
              <a:rPr lang="nl-NL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</a:br>
            <a:r>
              <a:rPr lang="nl-NL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3 pilots &amp; </a:t>
            </a:r>
            <a:r>
              <a:rPr lang="nl-NL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Law</a:t>
            </a:r>
            <a:r>
              <a:rPr lang="nl-NL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l-NL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Clinic</a:t>
            </a:r>
            <a:endParaRPr lang="nl-NL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57266" y="963877"/>
            <a:ext cx="7135267" cy="4930246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sz="2400" b="1" dirty="0">
                <a:latin typeface="Arial" pitchFamily="34" charset="0"/>
                <a:cs typeface="Arial" pitchFamily="34" charset="0"/>
              </a:rPr>
              <a:t>Energie A16 – Tribunezaal</a:t>
            </a:r>
          </a:p>
          <a:p>
            <a:pPr marL="514350" indent="-514350">
              <a:buFont typeface="+mj-lt"/>
              <a:buAutoNum type="arabicPeriod"/>
            </a:pPr>
            <a:endParaRPr lang="nl-NL" sz="2400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nl-NL" sz="2400" b="1" dirty="0">
                <a:latin typeface="Arial" pitchFamily="34" charset="0"/>
                <a:cs typeface="Arial" pitchFamily="34" charset="0"/>
              </a:rPr>
              <a:t>Optimaal benutten Zonne-energie – Buurkracht zaal</a:t>
            </a:r>
          </a:p>
          <a:p>
            <a:pPr marL="514350" indent="-514350">
              <a:buFont typeface="+mj-lt"/>
              <a:buAutoNum type="arabicPeriod"/>
            </a:pPr>
            <a:endParaRPr lang="nl-NL" sz="2400" b="1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nl-NL" sz="2400" b="1" dirty="0">
                <a:latin typeface="Arial" pitchFamily="34" charset="0"/>
                <a:cs typeface="Arial" pitchFamily="34" charset="0"/>
              </a:rPr>
              <a:t>Energie voor Iedereen – Buurkracht zaal</a:t>
            </a:r>
          </a:p>
          <a:p>
            <a:pPr marL="514350" indent="-514350">
              <a:buFont typeface="+mj-lt"/>
              <a:buAutoNum type="arabicPeriod"/>
            </a:pPr>
            <a:endParaRPr lang="nl-NL" sz="2400" b="1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nl-NL" sz="2400" b="1" dirty="0" err="1">
                <a:latin typeface="Arial" pitchFamily="34" charset="0"/>
                <a:cs typeface="Arial" pitchFamily="34" charset="0"/>
              </a:rPr>
              <a:t>Law-clinic</a:t>
            </a:r>
            <a:r>
              <a:rPr lang="nl-NL" sz="2400" b="1" dirty="0">
                <a:latin typeface="Arial" pitchFamily="34" charset="0"/>
                <a:cs typeface="Arial" pitchFamily="34" charset="0"/>
              </a:rPr>
              <a:t> “De verdeling van schaarse rechten” – Achter Buffet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548571" y="2209249"/>
            <a:ext cx="0" cy="2506648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F9EB9F2-07E2-4D64-BBD8-BB5B217F1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BE43D5E0-6D52-8E49-8A20-F4CC1DC08849}"/>
              </a:ext>
            </a:extLst>
          </p:cNvPr>
          <p:cNvSpPr txBox="1"/>
          <p:nvPr/>
        </p:nvSpPr>
        <p:spPr>
          <a:xfrm>
            <a:off x="4380588" y="965199"/>
            <a:ext cx="6766078" cy="4927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Pauze</a:t>
            </a:r>
            <a:r>
              <a:rPr lang="en-US" sz="5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tot 11u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F0C57C7C-DFE9-4A1E-B7A9-DF40E63366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575819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690033" y="2169852"/>
            <a:ext cx="5581369" cy="800093"/>
          </a:xfrm>
        </p:spPr>
        <p:txBody>
          <a:bodyPr/>
          <a:lstStyle/>
          <a:p>
            <a:r>
              <a:rPr lang="nl-NL" dirty="0"/>
              <a:t>Café forum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690033" y="3318387"/>
            <a:ext cx="10950141" cy="2700324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nl-NL" dirty="0"/>
              <a:t>Irene </a:t>
            </a:r>
            <a:r>
              <a:rPr lang="nl-NL" dirty="0" err="1"/>
              <a:t>Cortenbach</a:t>
            </a:r>
            <a:r>
              <a:rPr lang="nl-NL" dirty="0"/>
              <a:t> </a:t>
            </a:r>
          </a:p>
          <a:p>
            <a:pPr lvl="1">
              <a:buNone/>
            </a:pPr>
            <a:r>
              <a:rPr lang="nl-NL" dirty="0"/>
              <a:t>Programmamanager Energie, Provincie NB</a:t>
            </a:r>
          </a:p>
          <a:p>
            <a:pPr>
              <a:buFont typeface="Arial" pitchFamily="34" charset="0"/>
              <a:buChar char="•"/>
            </a:pPr>
            <a:r>
              <a:rPr lang="nl-NL" dirty="0"/>
              <a:t>Yvonne Boerakker </a:t>
            </a:r>
          </a:p>
          <a:p>
            <a:pPr lvl="1">
              <a:buNone/>
            </a:pPr>
            <a:r>
              <a:rPr lang="nl-NL" dirty="0"/>
              <a:t>Manager Transitie Gebouwde Omgeving, </a:t>
            </a:r>
            <a:r>
              <a:rPr lang="nl-NL" dirty="0" err="1"/>
              <a:t>Enpuls</a:t>
            </a:r>
            <a:endParaRPr lang="nl-NL" dirty="0"/>
          </a:p>
          <a:p>
            <a:pPr>
              <a:buFont typeface="Arial" pitchFamily="34" charset="0"/>
              <a:buChar char="•"/>
            </a:pPr>
            <a:r>
              <a:rPr lang="nl-NL" dirty="0"/>
              <a:t>Geert </a:t>
            </a:r>
            <a:r>
              <a:rPr lang="nl-NL" dirty="0" err="1"/>
              <a:t>Verbong</a:t>
            </a:r>
            <a:r>
              <a:rPr lang="nl-NL" dirty="0"/>
              <a:t> </a:t>
            </a:r>
          </a:p>
          <a:p>
            <a:pPr lvl="1">
              <a:buNone/>
            </a:pPr>
            <a:r>
              <a:rPr lang="en-US" dirty="0"/>
              <a:t>System Innovations and Sustainability Transitions, </a:t>
            </a:r>
            <a:r>
              <a:rPr lang="en-US" dirty="0" err="1"/>
              <a:t>TUEindhoven</a:t>
            </a:r>
            <a:endParaRPr lang="nl-NL" dirty="0"/>
          </a:p>
          <a:p>
            <a:endParaRPr lang="nl-NL" dirty="0"/>
          </a:p>
        </p:txBody>
      </p:sp>
      <p:pic>
        <p:nvPicPr>
          <p:cNvPr id="5" name="Afbeelding 4" descr="Afbeelding met rood, teken, illustratie, verbandtrommel&#10;&#10;Automatisch gegenereerde beschrijv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851" y="433708"/>
            <a:ext cx="3735684" cy="81116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690033" y="1740308"/>
            <a:ext cx="7126612" cy="943897"/>
          </a:xfrm>
        </p:spPr>
        <p:txBody>
          <a:bodyPr/>
          <a:lstStyle/>
          <a:p>
            <a:r>
              <a:rPr lang="nl-NL" dirty="0"/>
              <a:t>Safe </a:t>
            </a:r>
            <a:r>
              <a:rPr lang="nl-NL" dirty="0" err="1"/>
              <a:t>the</a:t>
            </a:r>
            <a:r>
              <a:rPr lang="nl-NL" dirty="0"/>
              <a:t> dates !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690033" y="2684205"/>
            <a:ext cx="6905386" cy="3982065"/>
          </a:xfrm>
        </p:spPr>
        <p:txBody>
          <a:bodyPr>
            <a:normAutofit/>
          </a:bodyPr>
          <a:lstStyle/>
          <a:p>
            <a:r>
              <a:rPr lang="nl-NL" sz="4000" dirty="0">
                <a:latin typeface="Arial" pitchFamily="34" charset="0"/>
                <a:cs typeface="Arial" pitchFamily="34" charset="0"/>
              </a:rPr>
              <a:t>Energiecafé Lab073</a:t>
            </a:r>
          </a:p>
          <a:p>
            <a:endParaRPr lang="nl-NL" sz="40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nl-NL" sz="2800" dirty="0">
                <a:latin typeface="Arial" pitchFamily="34" charset="0"/>
                <a:cs typeface="Arial" pitchFamily="34" charset="0"/>
              </a:rPr>
              <a:t>6 september</a:t>
            </a:r>
          </a:p>
          <a:p>
            <a:endParaRPr lang="nl-NL" dirty="0">
              <a:latin typeface="Arial" pitchFamily="34" charset="0"/>
              <a:cs typeface="Arial" pitchFamily="34" charset="0"/>
            </a:endParaRPr>
          </a:p>
          <a:p>
            <a:r>
              <a:rPr lang="nl-NL" sz="4000" dirty="0">
                <a:latin typeface="Arial" pitchFamily="34" charset="0"/>
                <a:cs typeface="Arial" pitchFamily="34" charset="0"/>
              </a:rPr>
              <a:t>Energiefestival </a:t>
            </a:r>
            <a:r>
              <a:rPr lang="nl-NL" sz="4000" dirty="0" err="1">
                <a:latin typeface="Arial" pitchFamily="34" charset="0"/>
                <a:cs typeface="Arial" pitchFamily="34" charset="0"/>
              </a:rPr>
              <a:t>Evoluon</a:t>
            </a:r>
            <a:endParaRPr lang="nl-NL" sz="40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nl-NL" sz="2800" dirty="0">
                <a:latin typeface="Arial" pitchFamily="34" charset="0"/>
                <a:cs typeface="Arial" pitchFamily="34" charset="0"/>
              </a:rPr>
              <a:t>7 november</a:t>
            </a:r>
          </a:p>
          <a:p>
            <a:endParaRPr lang="nl-NL" dirty="0"/>
          </a:p>
        </p:txBody>
      </p:sp>
      <p:pic>
        <p:nvPicPr>
          <p:cNvPr id="6" name="Afbeelding 5" descr="Afbeelding met rood, teken, illustratie, verbandtrommel&#10;&#10;Automatisch gegenereerde beschrijving">
            <a:extLst>
              <a:ext uri="{FF2B5EF4-FFF2-40B4-BE49-F238E27FC236}">
                <a16:creationId xmlns:a16="http://schemas.microsoft.com/office/drawing/2014/main" xmlns="" id="{B90BCC44-0557-DE42-806B-1FD7C1338EC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851" y="433708"/>
            <a:ext cx="3735684" cy="81116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23A2EF3B-2D77-BA4E-94BF-D85098118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281" y="643466"/>
            <a:ext cx="2624663" cy="262466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0955902A-B5A8-3044-A7E0-DB460B0C9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438161" y="643466"/>
            <a:ext cx="3354201" cy="262466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xmlns="" id="{4CFB3813-89B2-0B48-B0C6-4164EB491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1462" y="643466"/>
            <a:ext cx="2434373" cy="262466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xmlns="" id="{6B7E8CE2-B1EB-0A4D-A4B3-C53F15E6F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715648" y="3589863"/>
            <a:ext cx="3133929" cy="262466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B43C1435-BE1C-3542-B152-C8C577C3A7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7128" y="3589863"/>
            <a:ext cx="3336270" cy="264399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3DAB3BCB-0244-C245-B396-87CDB561C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6470" y="3589863"/>
            <a:ext cx="1824354" cy="2643992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xmlns="" id="{71D2239C-1F5B-F94B-8822-34542891A9D4}"/>
              </a:ext>
            </a:extLst>
          </p:cNvPr>
          <p:cNvSpPr txBox="1"/>
          <p:nvPr/>
        </p:nvSpPr>
        <p:spPr>
          <a:xfrm>
            <a:off x="3594944" y="60120"/>
            <a:ext cx="5913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Opening met Anne-Marie </a:t>
            </a:r>
            <a:r>
              <a:rPr lang="nl-NL" sz="2800" dirty="0" err="1"/>
              <a:t>Spierings</a:t>
            </a:r>
            <a:endParaRPr lang="nl-NL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D70B121-56F4-4848-B38B-182089D909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859437" y="957695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nl-NL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3 minuten </a:t>
            </a:r>
            <a:r>
              <a:rPr lang="nl-NL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Pitches</a:t>
            </a:r>
            <a:endParaRPr lang="nl-NL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ijdelijke aanduiding voor inhoud 4"/>
          <p:cNvSpPr>
            <a:spLocks noGrp="1"/>
          </p:cNvSpPr>
          <p:nvPr>
            <p:ph idx="1"/>
          </p:nvPr>
        </p:nvSpPr>
        <p:spPr>
          <a:xfrm>
            <a:off x="857266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nl-NL" sz="2400"/>
              <a:t>Energie A16</a:t>
            </a:r>
          </a:p>
          <a:p>
            <a:r>
              <a:rPr lang="nl-NL" sz="2400"/>
              <a:t>Van RES naar LEA</a:t>
            </a:r>
          </a:p>
          <a:p>
            <a:r>
              <a:rPr lang="nl-NL" sz="2400"/>
              <a:t>Optimaal benutten zonne-energie</a:t>
            </a:r>
          </a:p>
          <a:p>
            <a:r>
              <a:rPr lang="nl-NL" sz="2400"/>
              <a:t>Energiegemeenschappen Het Groene Woud</a:t>
            </a:r>
          </a:p>
          <a:p>
            <a:r>
              <a:rPr lang="nl-NL" sz="2400"/>
              <a:t>Hedikhuizen Duurzaam</a:t>
            </a:r>
          </a:p>
          <a:p>
            <a:r>
              <a:rPr lang="nl-NL" sz="2400"/>
              <a:t>Energie voor iedereen</a:t>
            </a:r>
          </a:p>
          <a:p>
            <a:r>
              <a:rPr lang="nl-NL" sz="2400"/>
              <a:t>Buurtbegeleiding een publieke taak?</a:t>
            </a:r>
          </a:p>
          <a:p>
            <a:r>
              <a:rPr lang="nl-NL" sz="2400"/>
              <a:t>Energieadvies van onderop</a:t>
            </a:r>
          </a:p>
          <a:p>
            <a:r>
              <a:rPr lang="nl-NL" sz="2400"/>
              <a:t>Sociale Innovatie in Sociale Verhuur</a:t>
            </a:r>
          </a:p>
          <a:p>
            <a:endParaRPr lang="nl-NL" sz="2400"/>
          </a:p>
        </p:txBody>
      </p:sp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xmlns="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548571" y="2209249"/>
            <a:ext cx="0" cy="2506648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F9EB9F2-07E2-4D64-BBD8-BB5B217F1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80588" y="965199"/>
            <a:ext cx="6766078" cy="4927601"/>
          </a:xfrm>
        </p:spPr>
        <p:txBody>
          <a:bodyPr anchor="ctr">
            <a:normAutofit/>
          </a:bodyPr>
          <a:lstStyle/>
          <a:p>
            <a:pPr algn="l"/>
            <a:r>
              <a:rPr lang="nl-NL" sz="54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Energie A16</a:t>
            </a:r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>
          <a:xfrm>
            <a:off x="1023257" y="965198"/>
            <a:ext cx="2707937" cy="4927602"/>
          </a:xfrm>
        </p:spPr>
        <p:txBody>
          <a:bodyPr anchor="ctr">
            <a:normAutofit/>
          </a:bodyPr>
          <a:lstStyle/>
          <a:p>
            <a:pPr algn="r"/>
            <a:r>
              <a:rPr lang="nl-NL" sz="2000">
                <a:solidFill>
                  <a:schemeClr val="accent1"/>
                </a:solidFill>
              </a:rPr>
              <a:t>Teun van Dam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0C57C7C-DFE9-4A1E-B7A9-DF40E63366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greendeal_A16_0682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84" r="1809"/>
          <a:stretch/>
        </p:blipFill>
        <p:spPr>
          <a:xfrm>
            <a:off x="20" y="10"/>
            <a:ext cx="9141724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Afbeelding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543" r="21913" b="1"/>
          <a:stretch/>
        </p:blipFill>
        <p:spPr bwMode="auto">
          <a:xfrm>
            <a:off x="5790353" y="10"/>
            <a:ext cx="640164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F9EB9F2-07E2-4D64-BBD8-BB5B217F1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80588" y="965199"/>
            <a:ext cx="6766078" cy="4927601"/>
          </a:xfrm>
        </p:spPr>
        <p:txBody>
          <a:bodyPr anchor="ctr">
            <a:normAutofit/>
          </a:bodyPr>
          <a:lstStyle/>
          <a:p>
            <a:pPr algn="l"/>
            <a:r>
              <a:rPr lang="nl-NL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Van RES naar LEA</a:t>
            </a:r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>
          <a:xfrm>
            <a:off x="1023257" y="965198"/>
            <a:ext cx="2707937" cy="4927602"/>
          </a:xfrm>
        </p:spPr>
        <p:txBody>
          <a:bodyPr anchor="ctr">
            <a:normAutofit/>
          </a:bodyPr>
          <a:lstStyle/>
          <a:p>
            <a:pPr algn="r"/>
            <a:r>
              <a:rPr lang="nl-NL" sz="2000">
                <a:solidFill>
                  <a:schemeClr val="accent1"/>
                </a:solidFill>
              </a:rPr>
              <a:t>HvBrabant</a:t>
            </a:r>
            <a:endParaRPr lang="nl-NL" sz="2000" dirty="0">
              <a:solidFill>
                <a:schemeClr val="accent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0C57C7C-DFE9-4A1E-B7A9-DF40E63366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58796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F9EB9F2-07E2-4D64-BBD8-BB5B217F1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80588" y="965199"/>
            <a:ext cx="6766078" cy="4927601"/>
          </a:xfrm>
        </p:spPr>
        <p:txBody>
          <a:bodyPr anchor="ctr">
            <a:normAutofit/>
          </a:bodyPr>
          <a:lstStyle/>
          <a:p>
            <a:pPr algn="l"/>
            <a:r>
              <a:rPr lang="nl-NL" sz="54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Optimaal benutten </a:t>
            </a:r>
            <a:br>
              <a:rPr lang="nl-NL" sz="54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nl-NL" sz="54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Zonne-energie</a:t>
            </a:r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>
          <a:xfrm>
            <a:off x="1023257" y="965198"/>
            <a:ext cx="2707937" cy="4927602"/>
          </a:xfrm>
        </p:spPr>
        <p:txBody>
          <a:bodyPr anchor="ctr">
            <a:normAutofit/>
          </a:bodyPr>
          <a:lstStyle/>
          <a:p>
            <a:pPr algn="r"/>
            <a:r>
              <a:rPr lang="nl-NL" sz="2000">
                <a:solidFill>
                  <a:schemeClr val="accent1"/>
                </a:solidFill>
              </a:rPr>
              <a:t>Willem Buiter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0C57C7C-DFE9-4A1E-B7A9-DF40E63366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11676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19E33155-1736-1F49-99E8-293713B6D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23" r="2" b="8219"/>
          <a:stretch/>
        </p:blipFill>
        <p:spPr>
          <a:xfrm>
            <a:off x="20" y="1"/>
            <a:ext cx="605025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1827306 h 3400925"/>
              <a:gd name="connsiteX3" fmla="*/ 3892296 w 6050278"/>
              <a:gd name="connsiteY3" fmla="*/ 1827306 h 3400925"/>
              <a:gd name="connsiteX4" fmla="*/ 3892296 w 6050278"/>
              <a:gd name="connsiteY4" fmla="*/ 3400925 h 3400925"/>
              <a:gd name="connsiteX5" fmla="*/ 0 w 6050278"/>
              <a:gd name="connsiteY5" fmla="*/ 3400925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CE5BE09F-8CA3-1C47-B16A-B9EDE94F27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98" r="2" b="10612"/>
          <a:stretch/>
        </p:blipFill>
        <p:spPr>
          <a:xfrm>
            <a:off x="6141722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3400925 h 3400925"/>
              <a:gd name="connsiteX3" fmla="*/ 2157982 w 6050278"/>
              <a:gd name="connsiteY3" fmla="*/ 3400925 h 3400925"/>
              <a:gd name="connsiteX4" fmla="*/ 2157982 w 6050278"/>
              <a:gd name="connsiteY4" fmla="*/ 1827306 h 3400925"/>
              <a:gd name="connsiteX5" fmla="*/ 0 w 6050278"/>
              <a:gd name="connsiteY5" fmla="*/ 1827306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84E8FDA3-B81E-1648-856F-FF4C8D7CCC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10" r="21092" b="-1"/>
          <a:stretch/>
        </p:blipFill>
        <p:spPr>
          <a:xfrm>
            <a:off x="20" y="3489159"/>
            <a:ext cx="6050258" cy="3368841"/>
          </a:xfrm>
          <a:custGeom>
            <a:avLst/>
            <a:gdLst>
              <a:gd name="connsiteX0" fmla="*/ 0 w 6050278"/>
              <a:gd name="connsiteY0" fmla="*/ 0 h 3368841"/>
              <a:gd name="connsiteX1" fmla="*/ 3892296 w 6050278"/>
              <a:gd name="connsiteY1" fmla="*/ 0 h 3368841"/>
              <a:gd name="connsiteX2" fmla="*/ 3892296 w 6050278"/>
              <a:gd name="connsiteY2" fmla="*/ 1541535 h 3368841"/>
              <a:gd name="connsiteX3" fmla="*/ 6050278 w 6050278"/>
              <a:gd name="connsiteY3" fmla="*/ 1541535 h 3368841"/>
              <a:gd name="connsiteX4" fmla="*/ 6050278 w 6050278"/>
              <a:gd name="connsiteY4" fmla="*/ 3368841 h 3368841"/>
              <a:gd name="connsiteX5" fmla="*/ 0 w 6050278"/>
              <a:gd name="connsiteY5" fmla="*/ 3368841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DD1C0382-C966-3B4B-9CD5-A2F26D3562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084" r="2" b="631"/>
          <a:stretch/>
        </p:blipFill>
        <p:spPr>
          <a:xfrm>
            <a:off x="6141722" y="3489159"/>
            <a:ext cx="6050278" cy="3368841"/>
          </a:xfrm>
          <a:custGeom>
            <a:avLst/>
            <a:gdLst>
              <a:gd name="connsiteX0" fmla="*/ 2157982 w 6050278"/>
              <a:gd name="connsiteY0" fmla="*/ 0 h 3368841"/>
              <a:gd name="connsiteX1" fmla="*/ 6050278 w 6050278"/>
              <a:gd name="connsiteY1" fmla="*/ 0 h 3368841"/>
              <a:gd name="connsiteX2" fmla="*/ 6050278 w 6050278"/>
              <a:gd name="connsiteY2" fmla="*/ 3368841 h 3368841"/>
              <a:gd name="connsiteX3" fmla="*/ 0 w 6050278"/>
              <a:gd name="connsiteY3" fmla="*/ 3368841 h 3368841"/>
              <a:gd name="connsiteX4" fmla="*/ 0 w 6050278"/>
              <a:gd name="connsiteY4" fmla="*/ 1541535 h 3368841"/>
              <a:gd name="connsiteX5" fmla="*/ 2157982 w 6050278"/>
              <a:gd name="connsiteY5" fmla="*/ 1541535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4C5BB0F8-6F2C-0147-9CD1-FD9F36DD27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812" r="-3" b="9466"/>
          <a:stretch/>
        </p:blipFill>
        <p:spPr>
          <a:xfrm>
            <a:off x="3983736" y="1918638"/>
            <a:ext cx="4224528" cy="30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386063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ege presentatie">
  <a:themeElements>
    <a:clrScheme name="Lege presentat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ge presentatie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28" charset="-128"/>
          </a:defRPr>
        </a:defPPr>
      </a:lstStyle>
    </a:lnDef>
  </a:objectDefaults>
  <a:extraClrSchemeLst>
    <a:extraClrScheme>
      <a:clrScheme name="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426</Words>
  <Application>Microsoft Macintosh PowerPoint</Application>
  <PresentationFormat>Aangepast</PresentationFormat>
  <Paragraphs>115</Paragraphs>
  <Slides>27</Slides>
  <Notes>3</Notes>
  <HiddenSlides>0</HiddenSlides>
  <MMClips>0</MMClips>
  <ScaleCrop>false</ScaleCrop>
  <HeadingPairs>
    <vt:vector size="4" baseType="variant">
      <vt:variant>
        <vt:lpstr>Thema</vt:lpstr>
      </vt:variant>
      <vt:variant>
        <vt:i4>3</vt:i4>
      </vt:variant>
      <vt:variant>
        <vt:lpstr>Diatitels</vt:lpstr>
      </vt:variant>
      <vt:variant>
        <vt:i4>27</vt:i4>
      </vt:variant>
    </vt:vector>
  </HeadingPairs>
  <TitlesOfParts>
    <vt:vector size="30" baseType="lpstr">
      <vt:lpstr>Kantoorthema</vt:lpstr>
      <vt:lpstr>Lege presentatie</vt:lpstr>
      <vt:lpstr>1_Kantoorthema</vt:lpstr>
      <vt:lpstr>Dia 1</vt:lpstr>
      <vt:lpstr>Programma</vt:lpstr>
      <vt:lpstr>Dia 3</vt:lpstr>
      <vt:lpstr>3 minuten Pitches</vt:lpstr>
      <vt:lpstr>Energie A16</vt:lpstr>
      <vt:lpstr>Dia 6</vt:lpstr>
      <vt:lpstr>Van RES naar LEA</vt:lpstr>
      <vt:lpstr>Optimaal benutten  Zonne-energie</vt:lpstr>
      <vt:lpstr>Dia 9</vt:lpstr>
      <vt:lpstr>Energiegemeenschappen Het Groene Woud</vt:lpstr>
      <vt:lpstr>Dia 11</vt:lpstr>
      <vt:lpstr>Hedikhuizen Duurzaam</vt:lpstr>
      <vt:lpstr>Dia 13</vt:lpstr>
      <vt:lpstr>Energie voor Iedereen</vt:lpstr>
      <vt:lpstr>Dia 15</vt:lpstr>
      <vt:lpstr>Buurtbegeleiding als publieke taak?</vt:lpstr>
      <vt:lpstr>Dia 17</vt:lpstr>
      <vt:lpstr>Energie-advies van Onderop</vt:lpstr>
      <vt:lpstr>Energie advies van onderop</vt:lpstr>
      <vt:lpstr>Sociale Innovatie in Sociale Verhuur</vt:lpstr>
      <vt:lpstr>Wonen als een dienst</vt:lpstr>
      <vt:lpstr>Dia 22</vt:lpstr>
      <vt:lpstr>Gedragsverandering</vt:lpstr>
      <vt:lpstr>4 Energietafels 3 pilots &amp; Law Clinic</vt:lpstr>
      <vt:lpstr>Dia 25</vt:lpstr>
      <vt:lpstr>Dia 26</vt:lpstr>
      <vt:lpstr>Dia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Martijn Messing</dc:creator>
  <cp:lastModifiedBy>1</cp:lastModifiedBy>
  <cp:revision>2</cp:revision>
  <dcterms:created xsi:type="dcterms:W3CDTF">2019-05-15T20:05:53Z</dcterms:created>
  <dcterms:modified xsi:type="dcterms:W3CDTF">2019-05-16T19:37:48Z</dcterms:modified>
</cp:coreProperties>
</file>