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1" r:id="rId4"/>
    <p:sldId id="325" r:id="rId5"/>
    <p:sldId id="291" r:id="rId6"/>
    <p:sldId id="287" r:id="rId7"/>
    <p:sldId id="267" r:id="rId8"/>
    <p:sldId id="275" r:id="rId9"/>
    <p:sldId id="326" r:id="rId10"/>
    <p:sldId id="322" r:id="rId11"/>
    <p:sldId id="330" r:id="rId12"/>
    <p:sldId id="32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FEF7-964D-4473-8D18-F4C92456BF16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CDF1C-97F5-4354-BF49-CF6DDEA7FB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97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DF1C-97F5-4354-BF49-CF6DDEA7FB6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9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87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75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C569EA-40B9-4223-9D38-8A5D7A7F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4A810FD-D8EE-4A6A-981B-FDB2F597C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7F8C37A-8EE5-4FBC-805D-7F4E7335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4D51C16-EFDC-4F49-89A2-071786D7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00EC3E6-20F9-4D9B-8793-C0B63B0B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3DF4DA-598C-4187-A716-40384BB2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2ED3B1E-D42E-4BD8-B149-6AB18A551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174F66C-E235-46B5-846F-A92AD585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6B97F09-21AB-4D55-8CC2-1F9EF5A4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2A8EB95-AA84-4589-A50C-9F5ECBC4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14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56727E-B27E-4106-B9A6-2C4DAC75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665BF2F-5DDE-491C-A42E-472AB28FA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B496E3F-CE5E-48EB-942C-16236868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2FC970B-9597-4B57-BEAC-4D6C1DF7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ABAD9E2-D718-4EDC-A0DD-9AE5597F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C8654E-F225-4DCB-BD1D-F5BD6B64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098E3EA-3601-4AE8-9BEE-EC7BE1827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D2CD5659-7FC6-4D76-B5FD-C25ED757F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C89CD099-20D4-42DE-A5A3-25CEAC92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CBD9C4B-00E9-42DE-A831-632AE2C7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6D702E0-5999-407A-9F1B-AA203176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7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608D27-819D-42DB-A0E3-7A060E91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1A727DF-36D4-4AB5-9563-3CF1AAAE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BC25F433-169D-4BCB-97AF-38EB3D510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3AA0AD1-AF10-4BF9-A05A-C65B115B1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4F2B6E00-8702-467C-B346-4C4BDC01D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C18BCC9B-BE11-4F27-955B-C77A7021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FC60A35B-8F62-4531-A8A5-8CCEC6C5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68406109-0E04-4B9F-9B9A-827BB722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8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FE955B-C647-498D-8892-D1A8E4BD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E4754DDA-1A77-4953-A0EA-E8D8F20D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29C0A35-6584-476F-8844-CA0E740B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9489199-6244-4387-BD2A-CA7849D1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7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D5181DC6-24A5-40CF-B5B6-E7001CB5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2BAE1826-CE97-4D30-AF2B-91DAE8E6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2C8C1CD2-7100-41A2-A4E1-A041C92B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8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56E7F3-575A-406E-9B3C-5216DC3F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732CF7F-683B-4EB2-B6F1-391A74A8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CE713C2-577E-4588-89D9-D8A6D63C3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8D2C472-C765-4D5D-BE10-0B262BBC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DD86F146-B46A-48E4-9C3A-B674B873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DE2BC3D-1403-4D7A-967C-3ED7B7A7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208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FE675D-1E9D-4445-B8CE-9F219FE6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85CA7501-65ED-4F78-B2E0-ABFB57FE7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49963287-00E4-4276-BEF8-FFCEBE380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7A4F66C-3B3C-424D-8555-119FC1B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A8FFA50-B69D-430E-AE8A-9F384FBC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487F7FC-824A-4823-832C-99BCD29C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9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7B12B7-7895-4DE7-9524-7AAE0EFA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0180DA76-5C0A-4CA0-B662-90A4821C3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D45AEEC-8C1C-42F0-8B62-4CD7D31E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23D82D1-0E35-45C8-B73F-1295B53E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D2DED9F-FA42-43B5-9829-AABF3A9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7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93195598-D7BE-4A1C-ADD8-DA8A86B7D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62B73B4-09C3-43AA-B11E-134FFA64F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80F851C-CD5D-4BF2-9058-D9C7A446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1C679A6-C04F-46EB-96C2-E3BA126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A4D4351-A718-493C-A789-6EFE36CC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7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91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8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71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428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33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51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05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A0FC-EB1D-488D-9692-9C38299F3375}" type="datetimeFigureOut">
              <a:rPr lang="nl-NL" smtClean="0"/>
              <a:t>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809D-D77C-4BF2-98C2-D2F62D6B17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4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4E111722-39F1-41B4-9DCE-08714E76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57B4E2DC-25E9-4953-96A1-0FA45564B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C21B197-BCF3-4CE2-A744-73AF5FD60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E2EE-3D69-4260-8ED4-11425C2546BB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1071711-5194-42F7-8947-A5ABDA68D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CB60121-9BB0-4BC8-A6ED-D500C28AE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C919-CBFD-4F92-95A1-54C3285AD5A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/>
              <a:t>Van </a:t>
            </a:r>
            <a:r>
              <a:rPr lang="nl-NL" b="1" i="1" dirty="0" smtClean="0"/>
              <a:t>Burenregeling </a:t>
            </a:r>
            <a:r>
              <a:rPr lang="nl-NL" b="1" i="1" dirty="0"/>
              <a:t>naar </a:t>
            </a:r>
            <a:r>
              <a:rPr lang="nl-NL" b="1" i="1" dirty="0" err="1"/>
              <a:t>Brabantbrede</a:t>
            </a:r>
            <a:r>
              <a:rPr lang="nl-NL" b="1" i="1" dirty="0"/>
              <a:t> aanpak </a:t>
            </a:r>
            <a:r>
              <a:rPr lang="nl-NL" i="1" dirty="0"/>
              <a:t/>
            </a:r>
            <a:br>
              <a:rPr lang="nl-NL" i="1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i="1" dirty="0" smtClean="0"/>
              <a:t>Workshop </a:t>
            </a:r>
            <a:r>
              <a:rPr lang="nl-NL" i="1" dirty="0" err="1" smtClean="0"/>
              <a:t>tbv</a:t>
            </a:r>
            <a:r>
              <a:rPr lang="nl-NL" i="1" dirty="0" smtClean="0"/>
              <a:t> energiecafé op 6 september 2019</a:t>
            </a:r>
            <a:endParaRPr lang="nl-NL" i="1" dirty="0"/>
          </a:p>
        </p:txBody>
      </p:sp>
      <p:pic>
        <p:nvPicPr>
          <p:cNvPr id="6" name="Afbeelding 5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/>
          <p:cNvSpPr/>
          <p:nvPr/>
        </p:nvSpPr>
        <p:spPr>
          <a:xfrm>
            <a:off x="664242" y="1327412"/>
            <a:ext cx="7652173" cy="523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02" y="2452355"/>
            <a:ext cx="3109913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al 5"/>
          <p:cNvSpPr/>
          <p:nvPr/>
        </p:nvSpPr>
        <p:spPr>
          <a:xfrm>
            <a:off x="664242" y="2501897"/>
            <a:ext cx="3087425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3207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Opschaling</a:t>
            </a:r>
            <a:endParaRPr lang="nl-NL" sz="4000" b="1" dirty="0"/>
          </a:p>
        </p:txBody>
      </p:sp>
      <p:sp>
        <p:nvSpPr>
          <p:cNvPr id="4" name="Ovaal 3"/>
          <p:cNvSpPr/>
          <p:nvPr/>
        </p:nvSpPr>
        <p:spPr>
          <a:xfrm>
            <a:off x="664242" y="3149969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673874" y="357737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Burenregeling</a:t>
            </a:r>
            <a:endParaRPr lang="nl-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17" y="3025508"/>
            <a:ext cx="16827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830144" y="35773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Provincie 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2330949" y="3577371"/>
            <a:ext cx="152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A16 gebied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7164288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449379" y="3223564"/>
            <a:ext cx="12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Dialoog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een </a:t>
            </a:r>
            <a:r>
              <a:rPr lang="nl-NL" dirty="0" err="1" smtClean="0"/>
              <a:t>Brabantbrede</a:t>
            </a:r>
            <a:r>
              <a:rPr lang="nl-NL" dirty="0" smtClean="0"/>
              <a:t> aanpak kansrijk/zinvol?</a:t>
            </a:r>
          </a:p>
          <a:p>
            <a:r>
              <a:rPr lang="nl-NL" dirty="0" smtClean="0"/>
              <a:t>Hoe zou die eruit kunnen zien?</a:t>
            </a:r>
          </a:p>
          <a:p>
            <a:r>
              <a:rPr lang="nl-NL" dirty="0" smtClean="0"/>
              <a:t>Balans lokale betrokkenheid/vertrouwen versus grootschalig professionele aanpak </a:t>
            </a:r>
          </a:p>
          <a:p>
            <a:r>
              <a:rPr lang="nl-NL" dirty="0"/>
              <a:t>Do’s en </a:t>
            </a:r>
            <a:r>
              <a:rPr lang="nl-NL" dirty="0" err="1"/>
              <a:t>Dont’s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smtClean="0"/>
              <a:t>Opzet workshop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Inleiding  </a:t>
            </a:r>
            <a:r>
              <a:rPr lang="nl-NL" dirty="0" smtClean="0"/>
              <a:t>(15 minuten)</a:t>
            </a:r>
          </a:p>
          <a:p>
            <a:r>
              <a:rPr lang="nl-NL" dirty="0" smtClean="0"/>
              <a:t>Dialoog (25 minuten)</a:t>
            </a:r>
          </a:p>
          <a:p>
            <a:r>
              <a:rPr lang="nl-NL" dirty="0" smtClean="0"/>
              <a:t>Samenvatten essentie (5 minuten)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Hoofdvraag:  </a:t>
            </a:r>
            <a:r>
              <a:rPr lang="nl-NL" b="1" i="1" dirty="0" smtClean="0"/>
              <a:t>(Hoe) kunnen we Burenregeling Energie A16 opschalen naar Brabant?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Woningaanpak </a:t>
            </a:r>
            <a:r>
              <a:rPr lang="nl-NL" sz="4000" b="1" dirty="0" smtClean="0"/>
              <a:t>in 2 </a:t>
            </a:r>
            <a:r>
              <a:rPr lang="nl-NL" sz="4000" b="1" dirty="0" smtClean="0"/>
              <a:t>fasen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RES en warmtevisie 2021</a:t>
            </a:r>
          </a:p>
          <a:p>
            <a:r>
              <a:rPr lang="nl-NL" dirty="0" smtClean="0"/>
              <a:t>2 fasen aanpak</a:t>
            </a:r>
          </a:p>
          <a:p>
            <a:pPr lvl="1"/>
            <a:r>
              <a:rPr lang="nl-NL" dirty="0" smtClean="0"/>
              <a:t>Eerst no regret (fase 1)</a:t>
            </a:r>
          </a:p>
          <a:p>
            <a:pPr lvl="2"/>
            <a:r>
              <a:rPr lang="nl-NL" dirty="0" smtClean="0"/>
              <a:t>Woningisolatie </a:t>
            </a:r>
          </a:p>
          <a:p>
            <a:pPr lvl="2"/>
            <a:r>
              <a:rPr lang="nl-NL" dirty="0" smtClean="0"/>
              <a:t>Zon op dak</a:t>
            </a:r>
          </a:p>
          <a:p>
            <a:pPr lvl="1"/>
            <a:r>
              <a:rPr lang="nl-NL" dirty="0" smtClean="0"/>
              <a:t>Dan aardgasloos (fase 2)</a:t>
            </a:r>
          </a:p>
          <a:p>
            <a:pPr lvl="1"/>
            <a:r>
              <a:rPr lang="nl-NL" dirty="0" smtClean="0"/>
              <a:t>Iedereen eigen tempo, over 25 jaar allemaal klaar!</a:t>
            </a:r>
          </a:p>
          <a:p>
            <a:r>
              <a:rPr lang="nl-NL" dirty="0" smtClean="0"/>
              <a:t>Ruim 1 miljoen woningen in Brabant, 670.000 particulier</a:t>
            </a:r>
          </a:p>
          <a:p>
            <a:r>
              <a:rPr lang="nl-NL" dirty="0" smtClean="0"/>
              <a:t>Fase 1 gemiddeld € 15.000 per woning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6AE5C274-1A84-4877-BD81-9DE0BAE46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2041823"/>
            <a:ext cx="3816424" cy="270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0406666-FEBB-4100-9FF4-BBBA86977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85" t="8026" r="2573" b="7659"/>
          <a:stretch/>
        </p:blipFill>
        <p:spPr>
          <a:xfrm>
            <a:off x="1655761" y="4149080"/>
            <a:ext cx="3335540" cy="26584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17362672-2619-49E4-8E41-040E49327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13" t="8026" r="10146" b="5324"/>
          <a:stretch/>
        </p:blipFill>
        <p:spPr>
          <a:xfrm>
            <a:off x="899592" y="1234948"/>
            <a:ext cx="4126849" cy="2784696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xmlns="" id="{4EB7F65A-7189-4920-A9AA-079B86A59A1E}"/>
              </a:ext>
            </a:extLst>
          </p:cNvPr>
          <p:cNvSpPr/>
          <p:nvPr/>
        </p:nvSpPr>
        <p:spPr>
          <a:xfrm>
            <a:off x="6306691" y="1976284"/>
            <a:ext cx="1139132" cy="1150374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xmlns="" id="{AF99448D-01FC-4702-8F94-10EF3478CA0E}"/>
              </a:ext>
            </a:extLst>
          </p:cNvPr>
          <p:cNvSpPr/>
          <p:nvPr/>
        </p:nvSpPr>
        <p:spPr>
          <a:xfrm>
            <a:off x="6452149" y="3731343"/>
            <a:ext cx="1208258" cy="1150374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67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047CBA6B-547A-4CD7-9DCA-67C552AA0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26" r="2726" b="4782"/>
          <a:stretch/>
        </p:blipFill>
        <p:spPr>
          <a:xfrm>
            <a:off x="323528" y="1412776"/>
            <a:ext cx="7920880" cy="3588529"/>
          </a:xfrm>
          <a:prstGeom prst="rect">
            <a:avLst/>
          </a:prstGeom>
        </p:spPr>
      </p:pic>
      <p:pic>
        <p:nvPicPr>
          <p:cNvPr id="6" name="Afbeelding 5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5" y="210255"/>
            <a:ext cx="2165456" cy="10079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98C472EA-570D-45DB-A9A6-DFE67C6601F0}"/>
              </a:ext>
            </a:extLst>
          </p:cNvPr>
          <p:cNvSpPr/>
          <p:nvPr/>
        </p:nvSpPr>
        <p:spPr>
          <a:xfrm>
            <a:off x="2490197" y="508020"/>
            <a:ext cx="5250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prstClr val="black"/>
                </a:solidFill>
              </a:rPr>
              <a:t>Windmolens als middel</a:t>
            </a:r>
            <a:r>
              <a:rPr lang="nl-NL" sz="20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267744" y="5229200"/>
            <a:ext cx="5472608" cy="1422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/>
              <a:t>1. 25% bouwrecht naar lokale gemeenschap </a:t>
            </a:r>
            <a:r>
              <a:rPr lang="nl-NL" sz="1800" dirty="0" smtClean="0">
                <a:sym typeface="Wingdings" panose="05000000000000000000" pitchFamily="2" charset="2"/>
              </a:rPr>
              <a:t> </a:t>
            </a:r>
            <a:r>
              <a:rPr lang="nl-NL" sz="1800" dirty="0" err="1" smtClean="0">
                <a:sym typeface="Wingdings" panose="05000000000000000000" pitchFamily="2" charset="2"/>
              </a:rPr>
              <a:t>LEA’s</a:t>
            </a:r>
            <a:r>
              <a:rPr lang="nl-NL" sz="1800" dirty="0" smtClean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ym typeface="Wingdings" panose="05000000000000000000" pitchFamily="2" charset="2"/>
              </a:rPr>
              <a:t>ontzorging bij woningisolatie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>
                <a:sym typeface="Wingdings" panose="05000000000000000000" pitchFamily="2" charset="2"/>
              </a:rPr>
              <a:t>Pv op dak</a:t>
            </a:r>
            <a:endParaRPr lang="nl-NL" sz="1600" dirty="0" smtClean="0"/>
          </a:p>
          <a:p>
            <a:r>
              <a:rPr lang="nl-NL" sz="1800" dirty="0" smtClean="0"/>
              <a:t>2. Burenregeling </a:t>
            </a:r>
            <a:r>
              <a:rPr lang="nl-NL" sz="1800" dirty="0" smtClean="0">
                <a:sym typeface="Wingdings" panose="05000000000000000000" pitchFamily="2" charset="2"/>
              </a:rPr>
              <a:t> ontzorging bij aanpassen woning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5925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Burenregeling in het kort (1) 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Bovenwettelijke afspraak met ontwikkelaars</a:t>
            </a:r>
          </a:p>
          <a:p>
            <a:r>
              <a:rPr lang="nl-NL" dirty="0" smtClean="0"/>
              <a:t>Afdracht  € 0,50 per MWh, ca. 350.000 </a:t>
            </a:r>
            <a:r>
              <a:rPr lang="nl-NL" dirty="0" err="1" smtClean="0"/>
              <a:t>Mwh</a:t>
            </a:r>
            <a:r>
              <a:rPr lang="nl-NL" dirty="0" smtClean="0"/>
              <a:t> per jaar = € 175.000 voor omgeving</a:t>
            </a:r>
          </a:p>
          <a:p>
            <a:r>
              <a:rPr lang="nl-NL" dirty="0" smtClean="0"/>
              <a:t>Bestemd voor:</a:t>
            </a:r>
          </a:p>
          <a:p>
            <a:pPr lvl="1"/>
            <a:r>
              <a:rPr lang="nl-NL" dirty="0" smtClean="0"/>
              <a:t>Energiemaatregelen aan de woning</a:t>
            </a:r>
          </a:p>
          <a:p>
            <a:pPr lvl="1"/>
            <a:r>
              <a:rPr lang="nl-NL" dirty="0" smtClean="0"/>
              <a:t>Woningen binnen 42 dB Lden geluidscontour = 140 a 160 woningen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Burenregeling in het kort (2) 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Ordegrootte € </a:t>
            </a:r>
            <a:r>
              <a:rPr lang="nl-NL" dirty="0" smtClean="0"/>
              <a:t>1.100</a:t>
            </a:r>
            <a:r>
              <a:rPr lang="nl-NL" dirty="0" smtClean="0"/>
              <a:t>,= </a:t>
            </a:r>
            <a:r>
              <a:rPr lang="nl-NL" dirty="0" smtClean="0"/>
              <a:t>per </a:t>
            </a:r>
            <a:r>
              <a:rPr lang="nl-NL" dirty="0" smtClean="0"/>
              <a:t>jaar per woning, per jaar achteraf betaald, 23 jaar lang, vanaf 2023.</a:t>
            </a:r>
          </a:p>
          <a:p>
            <a:r>
              <a:rPr lang="nl-NL" dirty="0" smtClean="0"/>
              <a:t>Of:</a:t>
            </a:r>
          </a:p>
          <a:p>
            <a:pPr lvl="1"/>
            <a:r>
              <a:rPr lang="nl-NL" dirty="0" smtClean="0"/>
              <a:t>Bedrag ineens  </a:t>
            </a:r>
          </a:p>
          <a:p>
            <a:pPr lvl="1"/>
            <a:r>
              <a:rPr lang="nl-NL" dirty="0" smtClean="0"/>
              <a:t>Hulp bij keuze en uitvoering </a:t>
            </a:r>
          </a:p>
          <a:p>
            <a:pPr lvl="1"/>
            <a:r>
              <a:rPr lang="nl-NL" dirty="0" smtClean="0"/>
              <a:t>Collectiviteit</a:t>
            </a:r>
          </a:p>
          <a:p>
            <a:pPr lvl="1"/>
            <a:r>
              <a:rPr lang="nl-NL" dirty="0" smtClean="0"/>
              <a:t>Verschil jaarlijkse uitkering en bedrag ineens: rente</a:t>
            </a:r>
          </a:p>
          <a:p>
            <a:pPr lvl="1"/>
            <a:r>
              <a:rPr lang="nl-NL" dirty="0" smtClean="0"/>
              <a:t>Hogere/langere besparing op energierekening</a:t>
            </a:r>
          </a:p>
          <a:p>
            <a:r>
              <a:rPr lang="nl-NL" dirty="0" smtClean="0"/>
              <a:t>Start met 20 woningen in 2019 </a:t>
            </a:r>
            <a:r>
              <a:rPr lang="nl-NL" dirty="0" err="1" smtClean="0"/>
              <a:t>ism</a:t>
            </a:r>
            <a:r>
              <a:rPr lang="nl-NL" dirty="0" smtClean="0"/>
              <a:t> </a:t>
            </a:r>
            <a:r>
              <a:rPr lang="nl-NL" dirty="0" err="1" smtClean="0"/>
              <a:t>Susteen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CCFF"/>
                </a:solidFill>
              </a:rPr>
              <a:t>Burenregeling</a:t>
            </a:r>
            <a:endParaRPr lang="nl-NL" dirty="0">
              <a:solidFill>
                <a:srgbClr val="00CC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72"/>
            <a:ext cx="8610144" cy="541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2663" y="201442"/>
            <a:ext cx="6131024" cy="1143000"/>
          </a:xfrm>
        </p:spPr>
        <p:txBody>
          <a:bodyPr>
            <a:normAutofit/>
          </a:bodyPr>
          <a:lstStyle/>
          <a:p>
            <a:r>
              <a:rPr lang="nl-NL" sz="4000" b="1" dirty="0" smtClean="0"/>
              <a:t>Klantreis woningisolatie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6118" y="1628800"/>
            <a:ext cx="6131024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Informatie/inspiratie </a:t>
            </a:r>
            <a:r>
              <a:rPr lang="nl-NL" dirty="0" smtClean="0">
                <a:sym typeface="Wingdings" panose="05000000000000000000" pitchFamily="2" charset="2"/>
              </a:rPr>
              <a:t>  </a:t>
            </a:r>
            <a:r>
              <a:rPr lang="nl-NL" sz="2400" dirty="0" smtClean="0">
                <a:sym typeface="Wingdings" panose="05000000000000000000" pitchFamily="2" charset="2"/>
              </a:rPr>
              <a:t>ontbreekt in burenregeling, lokaal organiseren met gemeenten /  E-coöperaties / energieloketten </a:t>
            </a:r>
            <a:endParaRPr lang="nl-NL" sz="2400" dirty="0"/>
          </a:p>
          <a:p>
            <a:r>
              <a:rPr lang="nl-NL" dirty="0" smtClean="0"/>
              <a:t>Oriëntatie </a:t>
            </a:r>
            <a:r>
              <a:rPr lang="nl-NL" dirty="0" smtClean="0">
                <a:sym typeface="Wingdings" panose="05000000000000000000" pitchFamily="2" charset="2"/>
              </a:rPr>
              <a:t> idem</a:t>
            </a:r>
          </a:p>
          <a:p>
            <a:r>
              <a:rPr lang="nl-NL" dirty="0" smtClean="0"/>
              <a:t>Advies </a:t>
            </a:r>
            <a:r>
              <a:rPr lang="nl-NL" dirty="0" smtClean="0">
                <a:sym typeface="Wingdings" panose="05000000000000000000" pitchFamily="2" charset="2"/>
              </a:rPr>
              <a:t> maatwerk</a:t>
            </a:r>
            <a:endParaRPr lang="nl-NL" dirty="0" smtClean="0"/>
          </a:p>
          <a:p>
            <a:r>
              <a:rPr lang="nl-NL" dirty="0" smtClean="0"/>
              <a:t>Offerte(s) </a:t>
            </a:r>
            <a:r>
              <a:rPr lang="nl-NL" dirty="0" smtClean="0">
                <a:sym typeface="Wingdings" panose="05000000000000000000" pitchFamily="2" charset="2"/>
              </a:rPr>
              <a:t>  </a:t>
            </a:r>
            <a:r>
              <a:rPr lang="nl-NL" dirty="0" err="1" smtClean="0">
                <a:sym typeface="Wingdings" panose="05000000000000000000" pitchFamily="2" charset="2"/>
              </a:rPr>
              <a:t>one</a:t>
            </a:r>
            <a:r>
              <a:rPr lang="nl-NL" dirty="0" smtClean="0">
                <a:sym typeface="Wingdings" panose="05000000000000000000" pitchFamily="2" charset="2"/>
              </a:rPr>
              <a:t>-stop-shop</a:t>
            </a:r>
            <a:endParaRPr lang="nl-NL" dirty="0" smtClean="0"/>
          </a:p>
          <a:p>
            <a:r>
              <a:rPr lang="nl-NL" dirty="0" smtClean="0"/>
              <a:t>(Financiering) </a:t>
            </a:r>
            <a:r>
              <a:rPr lang="nl-NL" dirty="0" smtClean="0">
                <a:sym typeface="Wingdings" panose="05000000000000000000" pitchFamily="2" charset="2"/>
              </a:rPr>
              <a:t>  ESCO</a:t>
            </a:r>
            <a:endParaRPr lang="nl-NL" dirty="0" smtClean="0"/>
          </a:p>
          <a:p>
            <a:r>
              <a:rPr lang="nl-NL" dirty="0" smtClean="0"/>
              <a:t>Uitvoering </a:t>
            </a:r>
            <a:r>
              <a:rPr lang="nl-NL" dirty="0" smtClean="0">
                <a:sym typeface="Wingdings" panose="05000000000000000000" pitchFamily="2" charset="2"/>
              </a:rPr>
              <a:t>  markt</a:t>
            </a:r>
            <a:endParaRPr lang="nl-NL" dirty="0" smtClean="0"/>
          </a:p>
          <a:p>
            <a:r>
              <a:rPr lang="nl-NL" dirty="0" smtClean="0"/>
              <a:t>Oplevering/Controle </a:t>
            </a:r>
            <a:r>
              <a:rPr lang="nl-NL" dirty="0" smtClean="0">
                <a:sym typeface="Wingdings" panose="05000000000000000000" pitchFamily="2" charset="2"/>
              </a:rPr>
              <a:t> monitoring/ervaringen</a:t>
            </a:r>
            <a:endParaRPr lang="nl-NL" dirty="0" smtClean="0"/>
          </a:p>
          <a:p>
            <a:r>
              <a:rPr lang="nl-NL" dirty="0" smtClean="0"/>
              <a:t>Volgende stap </a:t>
            </a:r>
            <a:r>
              <a:rPr lang="nl-NL" dirty="0" smtClean="0">
                <a:sym typeface="Wingdings" panose="05000000000000000000" pitchFamily="2" charset="2"/>
              </a:rPr>
              <a:t>  </a:t>
            </a:r>
            <a:endParaRPr lang="nl-NL" dirty="0"/>
          </a:p>
        </p:txBody>
      </p:sp>
      <p:sp>
        <p:nvSpPr>
          <p:cNvPr id="4" name="Gekromde PIJL-OMHOOG 3"/>
          <p:cNvSpPr/>
          <p:nvPr/>
        </p:nvSpPr>
        <p:spPr>
          <a:xfrm rot="16200000">
            <a:off x="5436096" y="2568578"/>
            <a:ext cx="4608512" cy="2160240"/>
          </a:xfrm>
          <a:prstGeom prst="curvedUpArrow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4"/>
            <a:ext cx="1800200" cy="7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Afbeelding met illustratie&#10;&#10;Beschrijving is gegenereerd met zeer hoge betrouwbaarheid">
            <a:extLst>
              <a:ext uri="{FF2B5EF4-FFF2-40B4-BE49-F238E27FC236}">
                <a16:creationId xmlns:a16="http://schemas.microsoft.com/office/drawing/2014/main" xmlns="" id="{89EDF293-5721-44D4-89E1-0D6F7164E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65456" cy="1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302</Words>
  <Application>Microsoft Office PowerPoint</Application>
  <PresentationFormat>Diavoorstelling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Kantoorthema</vt:lpstr>
      <vt:lpstr>1_Kantoorthema</vt:lpstr>
      <vt:lpstr>Van Burenregeling naar Brabantbrede aanpak  </vt:lpstr>
      <vt:lpstr>Opzet workshop</vt:lpstr>
      <vt:lpstr>Woningaanpak in 2 fasen</vt:lpstr>
      <vt:lpstr>PowerPoint-presentatie</vt:lpstr>
      <vt:lpstr>PowerPoint-presentatie</vt:lpstr>
      <vt:lpstr>Burenregeling in het kort (1) </vt:lpstr>
      <vt:lpstr>Burenregeling in het kort (2) </vt:lpstr>
      <vt:lpstr>Burenregeling</vt:lpstr>
      <vt:lpstr>Klantreis woningisolatie</vt:lpstr>
      <vt:lpstr>Opschaling</vt:lpstr>
      <vt:lpstr>Dialoog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Burenregeling Wind A16</dc:title>
  <dc:creator>Derk Hueting</dc:creator>
  <cp:lastModifiedBy>Derk Hueting</cp:lastModifiedBy>
  <cp:revision>44</cp:revision>
  <dcterms:created xsi:type="dcterms:W3CDTF">2019-05-29T12:48:38Z</dcterms:created>
  <dcterms:modified xsi:type="dcterms:W3CDTF">2019-09-04T21:37:42Z</dcterms:modified>
</cp:coreProperties>
</file>